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5.xml" ContentType="application/vnd.openxmlformats-officedocument.themeOverride+xml"/>
  <Override PartName="/ppt/drawings/drawing5.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6.xml" ContentType="application/vnd.openxmlformats-officedocument.themeOverride+xml"/>
  <Override PartName="/ppt/drawings/drawing6.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7.xml" ContentType="application/vnd.openxmlformats-officedocument.themeOverride+xml"/>
  <Override PartName="/ppt/drawings/drawing7.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8.xml" ContentType="application/vnd.openxmlformats-officedocument.themeOverride+xml"/>
  <Override PartName="/ppt/drawings/drawing8.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9.xml" ContentType="application/vnd.openxmlformats-officedocument.themeOverride+xml"/>
  <Override PartName="/ppt/drawings/drawing9.xml" ContentType="application/vnd.openxmlformats-officedocument.drawingml.chartshapes+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0.xml" ContentType="application/vnd.openxmlformats-officedocument.themeOverride+xml"/>
  <Override PartName="/ppt/drawings/drawing10.xml" ContentType="application/vnd.openxmlformats-officedocument.drawingml.chartshapes+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1.xml" ContentType="application/vnd.openxmlformats-officedocument.themeOverride+xml"/>
  <Override PartName="/ppt/drawings/drawing11.xml" ContentType="application/vnd.openxmlformats-officedocument.drawingml.chartshapes+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2.xml" ContentType="application/vnd.openxmlformats-officedocument.themeOverride+xml"/>
  <Override PartName="/ppt/drawings/drawing12.xml" ContentType="application/vnd.openxmlformats-officedocument.drawingml.chartshapes+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13.xml" ContentType="application/vnd.openxmlformats-officedocument.themeOverride+xml"/>
  <Override PartName="/ppt/drawings/drawing13.xml" ContentType="application/vnd.openxmlformats-officedocument.drawingml.chartshapes+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14.xml" ContentType="application/vnd.openxmlformats-officedocument.themeOverride+xml"/>
  <Override PartName="/ppt/drawings/drawing14.xml" ContentType="application/vnd.openxmlformats-officedocument.drawingml.chartshapes+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15.xml" ContentType="application/vnd.openxmlformats-officedocument.themeOverride+xml"/>
  <Override PartName="/ppt/drawings/drawing15.xml" ContentType="application/vnd.openxmlformats-officedocument.drawingml.chartshapes+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16.xml" ContentType="application/vnd.openxmlformats-officedocument.themeOverride+xml"/>
  <Override PartName="/ppt/drawings/drawing16.xml" ContentType="application/vnd.openxmlformats-officedocument.drawingml.chartshapes+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17.xml" ContentType="application/vnd.openxmlformats-officedocument.themeOverride+xml"/>
  <Override PartName="/ppt/drawings/drawing17.xml" ContentType="application/vnd.openxmlformats-officedocument.drawingml.chartshapes+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theme/themeOverride18.xml" ContentType="application/vnd.openxmlformats-officedocument.themeOverride+xml"/>
  <Override PartName="/ppt/drawings/drawing18.xml" ContentType="application/vnd.openxmlformats-officedocument.drawingml.chartshapes+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79" r:id="rId5"/>
    <p:sldId id="290" r:id="rId6"/>
    <p:sldId id="291" r:id="rId7"/>
    <p:sldId id="292" r:id="rId8"/>
    <p:sldId id="281" r:id="rId9"/>
    <p:sldId id="299" r:id="rId10"/>
    <p:sldId id="298" r:id="rId11"/>
    <p:sldId id="28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5700" userDrawn="1">
          <p15:clr>
            <a:srgbClr val="A4A3A4"/>
          </p15:clr>
        </p15:guide>
        <p15:guide id="3" orient="horz"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3A67C16-44C7-EDD1-4384-B1A8036BB05A}" name="Heidi Kosakowski" initials="HK" userId="S::hkosakowski@world.physio::e9554357-c73a-4c25-abda-57160db2057e" providerId="AD"/>
  <p188:author id="{BAFDA950-9524-D0D7-1F92-42EDE523C976}" name="Freya Rodger" initials="FR" userId="S::frodger@world.physio::32b15349-12d6-43e6-bd5a-62074b3d4637" providerId="AD"/>
  <p188:author id="{AC44546C-FD27-CC58-61F3-601E6B544145}" name="Pablo Davo Cabra" initials="PDC" userId="S::pdavocabra@world.physio::f312a2bb-dc28-48e6-b062-3c676945ba36" providerId="AD"/>
  <p188:author id="{834C917F-1011-6FDB-BA6D-1388C8409EE8}" name="Mia Lockner" initials="ML" userId="S::mlockner@world.physio::07e435eb-d794-4438-bab8-d65abab27576" providerId="AD"/>
  <p188:author id="{AA26DA8B-14DD-7C77-A477-56FC0D849A58}" name="Rachel Moore" initials="RM" userId="S::rmoore@world.physio::747ac1ad-b938-4899-b6bf-4ffd48be3045" providerId="AD"/>
  <p188:author id="{D9C50FB6-75FE-DDB6-B43B-FEE6BA30ECBB}" name="Jonathon Kruger" initials="JK" userId="S::jkruger@world.physio::193d71c1-0995-4f66-bea5-08274e1803b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reya Rodger" initials="FR" lastIdx="7" clrIdx="0">
    <p:extLst>
      <p:ext uri="{19B8F6BF-5375-455C-9EA6-DF929625EA0E}">
        <p15:presenceInfo xmlns:p15="http://schemas.microsoft.com/office/powerpoint/2012/main" userId="Freya Rodger" providerId="None"/>
      </p:ext>
    </p:extLst>
  </p:cmAuthor>
  <p:cmAuthor id="2" name="Pablo Davo Cabra" initials="PDC" lastIdx="1" clrIdx="1">
    <p:extLst>
      <p:ext uri="{19B8F6BF-5375-455C-9EA6-DF929625EA0E}">
        <p15:presenceInfo xmlns:p15="http://schemas.microsoft.com/office/powerpoint/2012/main" userId="S::pdavocabra@world.physio::f312a2bb-dc28-48e6-b062-3c676945ba36" providerId="AD"/>
      </p:ext>
    </p:extLst>
  </p:cmAuthor>
  <p:cmAuthor id="3" name="Jonathon Kruger" initials="JK" lastIdx="3" clrIdx="2">
    <p:extLst>
      <p:ext uri="{19B8F6BF-5375-455C-9EA6-DF929625EA0E}">
        <p15:presenceInfo xmlns:p15="http://schemas.microsoft.com/office/powerpoint/2012/main" userId="S::jkruger@world.physio::193d71c1-0995-4f66-bea5-08274e1803b9" providerId="AD"/>
      </p:ext>
    </p:extLst>
  </p:cmAuthor>
  <p:cmAuthor id="4" name="Rachel Moore" initials="RM" lastIdx="4" clrIdx="3">
    <p:extLst>
      <p:ext uri="{19B8F6BF-5375-455C-9EA6-DF929625EA0E}">
        <p15:presenceInfo xmlns:p15="http://schemas.microsoft.com/office/powerpoint/2012/main" userId="S::rmoore@world.physio::747ac1ad-b938-4899-b6bf-4ffd48be3045" providerId="AD"/>
      </p:ext>
    </p:extLst>
  </p:cmAuthor>
  <p:cmAuthor id="5" name="Mia Lockner" initials="ML" lastIdx="5" clrIdx="4">
    <p:extLst>
      <p:ext uri="{19B8F6BF-5375-455C-9EA6-DF929625EA0E}">
        <p15:presenceInfo xmlns:p15="http://schemas.microsoft.com/office/powerpoint/2012/main" userId="S::mlockner@world.physio::07e435eb-d794-4438-bab8-d65abab275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9EBAA"/>
    <a:srgbClr val="F0F0F0"/>
    <a:srgbClr val="40C5BF"/>
    <a:srgbClr val="80D9D4"/>
    <a:srgbClr val="007672"/>
    <a:srgbClr val="598BFF"/>
    <a:srgbClr val="83A9FF"/>
    <a:srgbClr val="D2D755"/>
    <a:srgbClr val="DDE180"/>
    <a:srgbClr val="80BB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108"/>
      </p:cViewPr>
      <p:guideLst>
        <p:guide pos="570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idi Kosakowski" userId="e9554357-c73a-4c25-abda-57160db2057e" providerId="ADAL" clId="{566EF578-E84C-4C29-B89B-D9B83F6ECB7F}"/>
    <pc:docChg chg="modSld">
      <pc:chgData name="Heidi Kosakowski" userId="e9554357-c73a-4c25-abda-57160db2057e" providerId="ADAL" clId="{566EF578-E84C-4C29-B89B-D9B83F6ECB7F}" dt="2025-03-25T11:25:28.540" v="2" actId="27918"/>
      <pc:docMkLst>
        <pc:docMk/>
      </pc:docMkLst>
      <pc:sldChg chg="mod">
        <pc:chgData name="Heidi Kosakowski" userId="e9554357-c73a-4c25-abda-57160db2057e" providerId="ADAL" clId="{566EF578-E84C-4C29-B89B-D9B83F6ECB7F}" dt="2025-03-25T11:25:28.540" v="2" actId="27918"/>
        <pc:sldMkLst>
          <pc:docMk/>
          <pc:sldMk cId="2841749909" sldId="291"/>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8.xml"/><Relationship Id="rId4"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9.xml"/><Relationship Id="rId4"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10.xml"/><Relationship Id="rId4"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3.xml"/><Relationship Id="rId1" Type="http://schemas.microsoft.com/office/2011/relationships/chartStyle" Target="style13.xml"/><Relationship Id="rId5" Type="http://schemas.openxmlformats.org/officeDocument/2006/relationships/chartUserShapes" Target="../drawings/drawing11.xml"/><Relationship Id="rId4"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4.xml"/><Relationship Id="rId1" Type="http://schemas.microsoft.com/office/2011/relationships/chartStyle" Target="style14.xml"/><Relationship Id="rId5" Type="http://schemas.openxmlformats.org/officeDocument/2006/relationships/chartUserShapes" Target="../drawings/drawing12.xml"/><Relationship Id="rId4"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5.xml"/><Relationship Id="rId1" Type="http://schemas.microsoft.com/office/2011/relationships/chartStyle" Target="style15.xml"/><Relationship Id="rId5" Type="http://schemas.openxmlformats.org/officeDocument/2006/relationships/chartUserShapes" Target="../drawings/drawing13.xml"/><Relationship Id="rId4"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16.xml"/><Relationship Id="rId1" Type="http://schemas.microsoft.com/office/2011/relationships/chartStyle" Target="style16.xml"/><Relationship Id="rId5" Type="http://schemas.openxmlformats.org/officeDocument/2006/relationships/chartUserShapes" Target="../drawings/drawing14.xml"/><Relationship Id="rId4"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5.xml"/><Relationship Id="rId2" Type="http://schemas.microsoft.com/office/2011/relationships/chartColorStyle" Target="colors17.xml"/><Relationship Id="rId1" Type="http://schemas.microsoft.com/office/2011/relationships/chartStyle" Target="style17.xml"/><Relationship Id="rId5" Type="http://schemas.openxmlformats.org/officeDocument/2006/relationships/chartUserShapes" Target="../drawings/drawing15.xml"/><Relationship Id="rId4"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16.xml"/><Relationship Id="rId2" Type="http://schemas.microsoft.com/office/2011/relationships/chartColorStyle" Target="colors18.xml"/><Relationship Id="rId1" Type="http://schemas.microsoft.com/office/2011/relationships/chartStyle" Target="style18.xml"/><Relationship Id="rId5" Type="http://schemas.openxmlformats.org/officeDocument/2006/relationships/chartUserShapes" Target="../drawings/drawing16.xml"/><Relationship Id="rId4"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17.xml"/><Relationship Id="rId2" Type="http://schemas.microsoft.com/office/2011/relationships/chartColorStyle" Target="colors19.xml"/><Relationship Id="rId1" Type="http://schemas.microsoft.com/office/2011/relationships/chartStyle" Target="style19.xml"/><Relationship Id="rId5" Type="http://schemas.openxmlformats.org/officeDocument/2006/relationships/chartUserShapes" Target="../drawings/drawing17.xml"/><Relationship Id="rId4"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themeOverride" Target="../theme/themeOverride18.xml"/><Relationship Id="rId2" Type="http://schemas.microsoft.com/office/2011/relationships/chartColorStyle" Target="colors20.xml"/><Relationship Id="rId1" Type="http://schemas.microsoft.com/office/2011/relationships/chartStyle" Target="style20.xml"/><Relationship Id="rId5" Type="http://schemas.openxmlformats.org/officeDocument/2006/relationships/chartUserShapes" Target="../drawings/drawing18.xml"/><Relationship Id="rId4" Type="http://schemas.openxmlformats.org/officeDocument/2006/relationships/package" Target="../embeddings/Microsoft_Excel_Worksheet19.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1.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2.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3.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4.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5.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6.xml"/><Relationship Id="rId4"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7.xml"/><Relationship Id="rId4"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Kosovo</c:v>
                </c:pt>
              </c:strCache>
            </c:strRef>
          </c:tx>
          <c:spPr>
            <a:ln w="28575" cap="rnd">
              <a:solidFill>
                <a:schemeClr val="accent1"/>
              </a:solidFill>
              <a:round/>
            </a:ln>
            <a:effectLst/>
          </c:spPr>
          <c:marker>
            <c:symbol val="none"/>
          </c:marker>
          <c:cat>
            <c:numRef>
              <c:f>Sheet1!$A$2:$A$6</c:f>
              <c:numCache>
                <c:formatCode>General</c:formatCode>
                <c:ptCount val="5"/>
                <c:pt idx="0">
                  <c:v>2020</c:v>
                </c:pt>
                <c:pt idx="1">
                  <c:v>2021</c:v>
                </c:pt>
                <c:pt idx="2">
                  <c:v>2022</c:v>
                </c:pt>
                <c:pt idx="3">
                  <c:v>2023</c:v>
                </c:pt>
                <c:pt idx="4">
                  <c:v>2024</c:v>
                </c:pt>
              </c:numCache>
            </c:numRef>
          </c:cat>
          <c:val>
            <c:numRef>
              <c:f>Sheet1!$B$2:$B$6</c:f>
              <c:numCache>
                <c:formatCode>General</c:formatCode>
                <c:ptCount val="5"/>
                <c:pt idx="0">
                  <c:v>100</c:v>
                </c:pt>
                <c:pt idx="1">
                  <c:v>100</c:v>
                </c:pt>
                <c:pt idx="2">
                  <c:v>100</c:v>
                </c:pt>
                <c:pt idx="3">
                  <c:v>100</c:v>
                </c:pt>
                <c:pt idx="4">
                  <c:v>100</c:v>
                </c:pt>
              </c:numCache>
            </c:numRef>
          </c:val>
          <c:smooth val="0"/>
          <c:extLst>
            <c:ext xmlns:c16="http://schemas.microsoft.com/office/drawing/2014/chart" uri="{C3380CC4-5D6E-409C-BE32-E72D297353CC}">
              <c16:uniqueId val="{00000000-CFA9-4F6B-A8BD-D94D77DD8D02}"/>
            </c:ext>
          </c:extLst>
        </c:ser>
        <c:ser>
          <c:idx val="1"/>
          <c:order val="1"/>
          <c:tx>
            <c:strRef>
              <c:f>Sheet1!$C$1</c:f>
              <c:strCache>
                <c:ptCount val="1"/>
                <c:pt idx="0">
                  <c:v>Europe</c:v>
                </c:pt>
              </c:strCache>
            </c:strRef>
          </c:tx>
          <c:spPr>
            <a:ln w="28575" cap="rnd">
              <a:solidFill>
                <a:schemeClr val="accent4"/>
              </a:solidFill>
              <a:round/>
            </a:ln>
            <a:effectLst/>
          </c:spPr>
          <c:marker>
            <c:symbol val="none"/>
          </c:marker>
          <c:cat>
            <c:numRef>
              <c:f>Sheet1!$A$2:$A$6</c:f>
              <c:numCache>
                <c:formatCode>General</c:formatCode>
                <c:ptCount val="5"/>
                <c:pt idx="0">
                  <c:v>2020</c:v>
                </c:pt>
                <c:pt idx="1">
                  <c:v>2021</c:v>
                </c:pt>
                <c:pt idx="2">
                  <c:v>2022</c:v>
                </c:pt>
                <c:pt idx="3">
                  <c:v>2023</c:v>
                </c:pt>
                <c:pt idx="4">
                  <c:v>2024</c:v>
                </c:pt>
              </c:numCache>
            </c:numRef>
          </c:cat>
          <c:val>
            <c:numRef>
              <c:f>Sheet1!$C$2:$C$6</c:f>
              <c:numCache>
                <c:formatCode>General</c:formatCode>
                <c:ptCount val="5"/>
                <c:pt idx="0">
                  <c:v>43</c:v>
                </c:pt>
                <c:pt idx="1">
                  <c:v>43</c:v>
                </c:pt>
                <c:pt idx="2">
                  <c:v>45</c:v>
                </c:pt>
                <c:pt idx="3">
                  <c:v>39</c:v>
                </c:pt>
                <c:pt idx="4">
                  <c:v>37</c:v>
                </c:pt>
              </c:numCache>
            </c:numRef>
          </c:val>
          <c:smooth val="0"/>
          <c:extLst>
            <c:ext xmlns:c16="http://schemas.microsoft.com/office/drawing/2014/chart" uri="{C3380CC4-5D6E-409C-BE32-E72D297353CC}">
              <c16:uniqueId val="{00000001-CFA9-4F6B-A8BD-D94D77DD8D02}"/>
            </c:ext>
          </c:extLst>
        </c:ser>
        <c:ser>
          <c:idx val="2"/>
          <c:order val="2"/>
          <c:tx>
            <c:strRef>
              <c:f>Sheet1!$D$1</c:f>
              <c:strCache>
                <c:ptCount val="1"/>
                <c:pt idx="0">
                  <c:v>Global</c:v>
                </c:pt>
              </c:strCache>
            </c:strRef>
          </c:tx>
          <c:spPr>
            <a:ln w="28575" cap="rnd">
              <a:solidFill>
                <a:schemeClr val="accent3"/>
              </a:solidFill>
              <a:round/>
            </a:ln>
            <a:effectLst/>
          </c:spPr>
          <c:marker>
            <c:symbol val="none"/>
          </c:marker>
          <c:dPt>
            <c:idx val="3"/>
            <c:marker>
              <c:symbol val="none"/>
            </c:marker>
            <c:bubble3D val="0"/>
            <c:extLst>
              <c:ext xmlns:c16="http://schemas.microsoft.com/office/drawing/2014/chart" uri="{C3380CC4-5D6E-409C-BE32-E72D297353CC}">
                <c16:uniqueId val="{00000000-7E43-48E9-91C4-342D9B362D1D}"/>
              </c:ext>
            </c:extLst>
          </c:dPt>
          <c:cat>
            <c:numRef>
              <c:f>Sheet1!$A$2:$A$6</c:f>
              <c:numCache>
                <c:formatCode>General</c:formatCode>
                <c:ptCount val="5"/>
                <c:pt idx="0">
                  <c:v>2020</c:v>
                </c:pt>
                <c:pt idx="1">
                  <c:v>2021</c:v>
                </c:pt>
                <c:pt idx="2">
                  <c:v>2022</c:v>
                </c:pt>
                <c:pt idx="3">
                  <c:v>2023</c:v>
                </c:pt>
                <c:pt idx="4">
                  <c:v>2024</c:v>
                </c:pt>
              </c:numCache>
            </c:numRef>
          </c:cat>
          <c:val>
            <c:numRef>
              <c:f>Sheet1!$D$2:$D$6</c:f>
              <c:numCache>
                <c:formatCode>General</c:formatCode>
                <c:ptCount val="5"/>
                <c:pt idx="0">
                  <c:v>35</c:v>
                </c:pt>
                <c:pt idx="1">
                  <c:v>36</c:v>
                </c:pt>
                <c:pt idx="2">
                  <c:v>34</c:v>
                </c:pt>
                <c:pt idx="3">
                  <c:v>30</c:v>
                </c:pt>
                <c:pt idx="4">
                  <c:v>28</c:v>
                </c:pt>
              </c:numCache>
            </c:numRef>
          </c:val>
          <c:smooth val="0"/>
          <c:extLst>
            <c:ext xmlns:c16="http://schemas.microsoft.com/office/drawing/2014/chart" uri="{C3380CC4-5D6E-409C-BE32-E72D297353CC}">
              <c16:uniqueId val="{00000001-FF5D-4D18-A354-74BD0CA1EAB6}"/>
            </c:ext>
          </c:extLst>
        </c:ser>
        <c:dLbls>
          <c:showLegendKey val="0"/>
          <c:showVal val="0"/>
          <c:showCatName val="0"/>
          <c:showSerName val="0"/>
          <c:showPercent val="0"/>
          <c:showBubbleSize val="0"/>
        </c:dLbls>
        <c:smooth val="0"/>
        <c:axId val="1682310671"/>
        <c:axId val="1682323151"/>
      </c:lineChart>
      <c:catAx>
        <c:axId val="16823106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82323151"/>
        <c:crosses val="autoZero"/>
        <c:auto val="1"/>
        <c:lblAlgn val="ctr"/>
        <c:lblOffset val="100"/>
        <c:noMultiLvlLbl val="0"/>
      </c:catAx>
      <c:valAx>
        <c:axId val="168232315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8231067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2728-4C52-A7E4-D9253DDFD256}"/>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2728-4C52-A7E4-D9253DDFD256}"/>
              </c:ext>
            </c:extLst>
          </c:dPt>
          <c:cat>
            <c:numRef>
              <c:f>Sheet1!$A$2:$A$3</c:f>
              <c:numCache>
                <c:formatCode>General</c:formatCode>
                <c:ptCount val="2"/>
              </c:numCache>
            </c:numRef>
          </c:cat>
          <c:val>
            <c:numRef>
              <c:f>Sheet1!$B$2:$B$3</c:f>
              <c:numCache>
                <c:formatCode>General</c:formatCode>
                <c:ptCount val="2"/>
                <c:pt idx="0">
                  <c:v>44</c:v>
                </c:pt>
                <c:pt idx="1">
                  <c:v>56</c:v>
                </c:pt>
              </c:numCache>
            </c:numRef>
          </c:val>
          <c:extLst>
            <c:ext xmlns:c16="http://schemas.microsoft.com/office/drawing/2014/chart" uri="{C3380CC4-5D6E-409C-BE32-E72D297353CC}">
              <c16:uniqueId val="{00000004-2728-4C52-A7E4-D9253DDFD25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E215-41F5-8228-3C83041243AA}"/>
              </c:ext>
            </c:extLst>
          </c:dPt>
          <c:dPt>
            <c:idx val="1"/>
            <c:bubble3D val="0"/>
            <c:spPr>
              <a:solidFill>
                <a:srgbClr val="004CFF"/>
              </a:solidFill>
              <a:ln w="6350">
                <a:solidFill>
                  <a:schemeClr val="lt1"/>
                </a:solidFill>
              </a:ln>
              <a:effectLst/>
            </c:spPr>
            <c:extLst>
              <c:ext xmlns:c16="http://schemas.microsoft.com/office/drawing/2014/chart" uri="{C3380CC4-5D6E-409C-BE32-E72D297353CC}">
                <c16:uniqueId val="{00000003-E215-41F5-8228-3C83041243AA}"/>
              </c:ext>
            </c:extLst>
          </c:dPt>
          <c:cat>
            <c:numRef>
              <c:f>Sheet1!$A$2:$A$3</c:f>
              <c:numCache>
                <c:formatCode>General</c:formatCode>
                <c:ptCount val="2"/>
              </c:numCache>
            </c:numRef>
          </c:cat>
          <c:val>
            <c:numRef>
              <c:f>Sheet1!$B$2:$B$3</c:f>
              <c:numCache>
                <c:formatCode>General</c:formatCode>
                <c:ptCount val="2"/>
                <c:pt idx="0">
                  <c:v>29</c:v>
                </c:pt>
                <c:pt idx="1">
                  <c:v>71</c:v>
                </c:pt>
              </c:numCache>
            </c:numRef>
          </c:val>
          <c:extLst>
            <c:ext xmlns:c16="http://schemas.microsoft.com/office/drawing/2014/chart" uri="{C3380CC4-5D6E-409C-BE32-E72D297353CC}">
              <c16:uniqueId val="{00000004-E215-41F5-8228-3C83041243AA}"/>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1179-4BB1-8DD5-83B1D4EA9CB9}"/>
              </c:ext>
            </c:extLst>
          </c:dPt>
          <c:dPt>
            <c:idx val="1"/>
            <c:bubble3D val="0"/>
            <c:spPr>
              <a:solidFill>
                <a:srgbClr val="004CFF"/>
              </a:solidFill>
              <a:ln w="6350">
                <a:solidFill>
                  <a:schemeClr val="lt1"/>
                </a:solidFill>
              </a:ln>
              <a:effectLst/>
            </c:spPr>
            <c:extLst>
              <c:ext xmlns:c16="http://schemas.microsoft.com/office/drawing/2014/chart" uri="{C3380CC4-5D6E-409C-BE32-E72D297353CC}">
                <c16:uniqueId val="{00000003-1179-4BB1-8DD5-83B1D4EA9CB9}"/>
              </c:ext>
            </c:extLst>
          </c:dPt>
          <c:cat>
            <c:numRef>
              <c:f>Sheet1!$A$2:$A$3</c:f>
              <c:numCache>
                <c:formatCode>General</c:formatCode>
                <c:ptCount val="2"/>
              </c:numCache>
            </c:numRef>
          </c:cat>
          <c:val>
            <c:numRef>
              <c:f>Sheet1!$B$2:$B$3</c:f>
              <c:numCache>
                <c:formatCode>General</c:formatCode>
                <c:ptCount val="2"/>
                <c:pt idx="0">
                  <c:v>18</c:v>
                </c:pt>
                <c:pt idx="1">
                  <c:v>82</c:v>
                </c:pt>
              </c:numCache>
            </c:numRef>
          </c:val>
          <c:extLst>
            <c:ext xmlns:c16="http://schemas.microsoft.com/office/drawing/2014/chart" uri="{C3380CC4-5D6E-409C-BE32-E72D297353CC}">
              <c16:uniqueId val="{00000004-1179-4BB1-8DD5-83B1D4EA9CB9}"/>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57E2-4E47-910A-DDE5B0CD1AFA}"/>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57E2-4E47-910A-DDE5B0CD1AFA}"/>
              </c:ext>
            </c:extLst>
          </c:dPt>
          <c:cat>
            <c:numRef>
              <c:f>Sheet1!$A$2:$A$3</c:f>
              <c:numCache>
                <c:formatCode>General</c:formatCode>
                <c:ptCount val="2"/>
              </c:numCache>
            </c:numRef>
          </c:cat>
          <c:val>
            <c:numRef>
              <c:f>Sheet1!$B$2:$B$3</c:f>
              <c:numCache>
                <c:formatCode>General</c:formatCode>
                <c:ptCount val="2"/>
                <c:pt idx="0">
                  <c:v>54</c:v>
                </c:pt>
                <c:pt idx="1">
                  <c:v>46</c:v>
                </c:pt>
              </c:numCache>
            </c:numRef>
          </c:val>
          <c:extLst>
            <c:ext xmlns:c16="http://schemas.microsoft.com/office/drawing/2014/chart" uri="{C3380CC4-5D6E-409C-BE32-E72D297353CC}">
              <c16:uniqueId val="{00000004-57E2-4E47-910A-DDE5B0CD1AFA}"/>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C25C-481E-A6BD-0F7686FEECE0}"/>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C25C-481E-A6BD-0F7686FEECE0}"/>
              </c:ext>
            </c:extLst>
          </c:dPt>
          <c:cat>
            <c:numRef>
              <c:f>Sheet1!$A$2:$A$3</c:f>
              <c:numCache>
                <c:formatCode>General</c:formatCode>
                <c:ptCount val="2"/>
              </c:numCache>
            </c:numRef>
          </c:cat>
          <c:val>
            <c:numRef>
              <c:f>Sheet1!$B$2:$B$3</c:f>
              <c:numCache>
                <c:formatCode>General</c:formatCode>
                <c:ptCount val="2"/>
                <c:pt idx="0">
                  <c:v>39</c:v>
                </c:pt>
                <c:pt idx="1">
                  <c:v>61</c:v>
                </c:pt>
              </c:numCache>
            </c:numRef>
          </c:val>
          <c:extLst>
            <c:ext xmlns:c16="http://schemas.microsoft.com/office/drawing/2014/chart" uri="{C3380CC4-5D6E-409C-BE32-E72D297353CC}">
              <c16:uniqueId val="{00000004-C25C-481E-A6BD-0F7686FEECE0}"/>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DF78-4897-8ABA-E81E49B1F93B}"/>
              </c:ext>
            </c:extLst>
          </c:dPt>
          <c:dPt>
            <c:idx val="1"/>
            <c:bubble3D val="0"/>
            <c:spPr>
              <a:solidFill>
                <a:srgbClr val="004CFF"/>
              </a:solidFill>
              <a:ln w="6350">
                <a:solidFill>
                  <a:schemeClr val="lt1"/>
                </a:solidFill>
              </a:ln>
              <a:effectLst/>
            </c:spPr>
            <c:extLst>
              <c:ext xmlns:c16="http://schemas.microsoft.com/office/drawing/2014/chart" uri="{C3380CC4-5D6E-409C-BE32-E72D297353CC}">
                <c16:uniqueId val="{00000003-DF78-4897-8ABA-E81E49B1F93B}"/>
              </c:ext>
            </c:extLst>
          </c:dPt>
          <c:cat>
            <c:numRef>
              <c:f>Sheet1!$A$2:$A$3</c:f>
              <c:numCache>
                <c:formatCode>General</c:formatCode>
                <c:ptCount val="2"/>
              </c:numCache>
            </c:numRef>
          </c:cat>
          <c:val>
            <c:numRef>
              <c:f>Sheet1!$B$2:$B$3</c:f>
              <c:numCache>
                <c:formatCode>General</c:formatCode>
                <c:ptCount val="2"/>
                <c:pt idx="0">
                  <c:v>78</c:v>
                </c:pt>
                <c:pt idx="1">
                  <c:v>22</c:v>
                </c:pt>
              </c:numCache>
            </c:numRef>
          </c:val>
          <c:extLst>
            <c:ext xmlns:c16="http://schemas.microsoft.com/office/drawing/2014/chart" uri="{C3380CC4-5D6E-409C-BE32-E72D297353CC}">
              <c16:uniqueId val="{00000004-DF78-4897-8ABA-E81E49B1F93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D506-4055-8EC4-9CDB4A98F7A8}"/>
              </c:ext>
            </c:extLst>
          </c:dPt>
          <c:dPt>
            <c:idx val="1"/>
            <c:bubble3D val="0"/>
            <c:spPr>
              <a:solidFill>
                <a:srgbClr val="004CFF"/>
              </a:solidFill>
              <a:ln w="6350">
                <a:solidFill>
                  <a:schemeClr val="lt1"/>
                </a:solidFill>
              </a:ln>
              <a:effectLst/>
            </c:spPr>
            <c:extLst>
              <c:ext xmlns:c16="http://schemas.microsoft.com/office/drawing/2014/chart" uri="{C3380CC4-5D6E-409C-BE32-E72D297353CC}">
                <c16:uniqueId val="{00000003-D506-4055-8EC4-9CDB4A98F7A8}"/>
              </c:ext>
            </c:extLst>
          </c:dPt>
          <c:cat>
            <c:numRef>
              <c:f>Sheet1!$A$2:$A$3</c:f>
              <c:numCache>
                <c:formatCode>General</c:formatCode>
                <c:ptCount val="2"/>
              </c:numCache>
            </c:numRef>
          </c:cat>
          <c:val>
            <c:numRef>
              <c:f>Sheet1!$B$2:$B$3</c:f>
              <c:numCache>
                <c:formatCode>General</c:formatCode>
                <c:ptCount val="2"/>
                <c:pt idx="0">
                  <c:v>72</c:v>
                </c:pt>
                <c:pt idx="1">
                  <c:v>18</c:v>
                </c:pt>
              </c:numCache>
            </c:numRef>
          </c:val>
          <c:extLst>
            <c:ext xmlns:c16="http://schemas.microsoft.com/office/drawing/2014/chart" uri="{C3380CC4-5D6E-409C-BE32-E72D297353CC}">
              <c16:uniqueId val="{00000004-D506-4055-8EC4-9CDB4A98F7A8}"/>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8792-45C2-BACA-736FF4B826F2}"/>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8792-45C2-BACA-736FF4B826F2}"/>
              </c:ext>
            </c:extLst>
          </c:dPt>
          <c:cat>
            <c:numRef>
              <c:f>Sheet1!$A$2:$A$3</c:f>
              <c:numCache>
                <c:formatCode>General</c:formatCode>
                <c:ptCount val="2"/>
              </c:numCache>
            </c:numRef>
          </c:cat>
          <c:val>
            <c:numRef>
              <c:f>Sheet1!$B$2:$B$3</c:f>
              <c:numCache>
                <c:formatCode>General</c:formatCode>
                <c:ptCount val="2"/>
                <c:pt idx="0">
                  <c:v>5</c:v>
                </c:pt>
                <c:pt idx="1">
                  <c:v>95</c:v>
                </c:pt>
              </c:numCache>
            </c:numRef>
          </c:val>
          <c:extLst>
            <c:ext xmlns:c16="http://schemas.microsoft.com/office/drawing/2014/chart" uri="{C3380CC4-5D6E-409C-BE32-E72D297353CC}">
              <c16:uniqueId val="{00000004-8792-45C2-BACA-736FF4B826F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F680-4DD7-B0E5-8B34A7EDFE3D}"/>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F680-4DD7-B0E5-8B34A7EDFE3D}"/>
              </c:ext>
            </c:extLst>
          </c:dPt>
          <c:cat>
            <c:numRef>
              <c:f>Sheet1!$A$2:$A$3</c:f>
              <c:numCache>
                <c:formatCode>General</c:formatCode>
                <c:ptCount val="2"/>
              </c:numCache>
            </c:numRef>
          </c:cat>
          <c:val>
            <c:numRef>
              <c:f>Sheet1!$B$2:$B$3</c:f>
              <c:numCache>
                <c:formatCode>General</c:formatCode>
                <c:ptCount val="2"/>
                <c:pt idx="0">
                  <c:v>23</c:v>
                </c:pt>
                <c:pt idx="1">
                  <c:v>77</c:v>
                </c:pt>
              </c:numCache>
            </c:numRef>
          </c:val>
          <c:extLst>
            <c:ext xmlns:c16="http://schemas.microsoft.com/office/drawing/2014/chart" uri="{C3380CC4-5D6E-409C-BE32-E72D297353CC}">
              <c16:uniqueId val="{00000004-F680-4DD7-B0E5-8B34A7EDFE3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EEBD-4CA4-8236-F2C660AF98C8}"/>
              </c:ext>
            </c:extLst>
          </c:dPt>
          <c:dPt>
            <c:idx val="1"/>
            <c:bubble3D val="0"/>
            <c:spPr>
              <a:solidFill>
                <a:srgbClr val="004CFF"/>
              </a:solidFill>
              <a:ln w="6350">
                <a:solidFill>
                  <a:schemeClr val="lt1"/>
                </a:solidFill>
              </a:ln>
              <a:effectLst/>
            </c:spPr>
            <c:extLst>
              <c:ext xmlns:c16="http://schemas.microsoft.com/office/drawing/2014/chart" uri="{C3380CC4-5D6E-409C-BE32-E72D297353CC}">
                <c16:uniqueId val="{00000003-EEBD-4CA4-8236-F2C660AF98C8}"/>
              </c:ext>
            </c:extLst>
          </c:dPt>
          <c:cat>
            <c:numRef>
              <c:f>Sheet1!$A$2:$A$3</c:f>
              <c:numCache>
                <c:formatCode>General</c:formatCode>
                <c:ptCount val="2"/>
              </c:numCache>
            </c:numRef>
          </c:cat>
          <c:val>
            <c:numRef>
              <c:f>Sheet1!$B$2:$B$3</c:f>
              <c:numCache>
                <c:formatCode>General</c:formatCode>
                <c:ptCount val="2"/>
                <c:pt idx="0">
                  <c:v>24</c:v>
                </c:pt>
                <c:pt idx="1">
                  <c:v>76</c:v>
                </c:pt>
              </c:numCache>
            </c:numRef>
          </c:val>
          <c:extLst>
            <c:ext xmlns:c16="http://schemas.microsoft.com/office/drawing/2014/chart" uri="{C3380CC4-5D6E-409C-BE32-E72D297353CC}">
              <c16:uniqueId val="{00000004-EEBD-4CA4-8236-F2C660AF98C8}"/>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Kosovo</c:v>
                </c:pt>
              </c:strCache>
            </c:strRef>
          </c:tx>
          <c:spPr>
            <a:solidFill>
              <a:schemeClr val="accent1"/>
            </a:solidFill>
            <a:ln>
              <a:noFill/>
            </a:ln>
            <a:effectLst/>
          </c:spPr>
          <c:invertIfNegative val="0"/>
          <c:cat>
            <c:numRef>
              <c:f>Sheet1!$A$2:$A$4</c:f>
              <c:numCache>
                <c:formatCode>General</c:formatCode>
                <c:ptCount val="3"/>
                <c:pt idx="0">
                  <c:v>2020</c:v>
                </c:pt>
                <c:pt idx="1">
                  <c:v>2022</c:v>
                </c:pt>
                <c:pt idx="2">
                  <c:v>2024</c:v>
                </c:pt>
              </c:numCache>
            </c:numRef>
          </c:cat>
          <c:val>
            <c:numRef>
              <c:f>Sheet1!$B$2:$B$4</c:f>
              <c:numCache>
                <c:formatCode>General</c:formatCode>
                <c:ptCount val="3"/>
                <c:pt idx="0">
                  <c:v>3.78</c:v>
                </c:pt>
                <c:pt idx="1">
                  <c:v>4</c:v>
                </c:pt>
                <c:pt idx="2">
                  <c:v>4.4800000000000004</c:v>
                </c:pt>
              </c:numCache>
            </c:numRef>
          </c:val>
          <c:extLst>
            <c:ext xmlns:c16="http://schemas.microsoft.com/office/drawing/2014/chart" uri="{C3380CC4-5D6E-409C-BE32-E72D297353CC}">
              <c16:uniqueId val="{00000000-0A2D-47C3-AC2D-62B9EE3454DB}"/>
            </c:ext>
          </c:extLst>
        </c:ser>
        <c:ser>
          <c:idx val="1"/>
          <c:order val="1"/>
          <c:tx>
            <c:strRef>
              <c:f>Sheet1!$C$1</c:f>
              <c:strCache>
                <c:ptCount val="1"/>
                <c:pt idx="0">
                  <c:v>Europe</c:v>
                </c:pt>
              </c:strCache>
            </c:strRef>
          </c:tx>
          <c:spPr>
            <a:solidFill>
              <a:schemeClr val="accent3"/>
            </a:solidFill>
            <a:ln>
              <a:noFill/>
            </a:ln>
            <a:effectLst/>
          </c:spPr>
          <c:invertIfNegative val="0"/>
          <c:dPt>
            <c:idx val="1"/>
            <c:invertIfNegative val="0"/>
            <c:bubble3D val="0"/>
            <c:spPr>
              <a:solidFill>
                <a:schemeClr val="accent3"/>
              </a:solidFill>
              <a:ln>
                <a:noFill/>
              </a:ln>
              <a:effectLst/>
            </c:spPr>
            <c:extLst>
              <c:ext xmlns:c16="http://schemas.microsoft.com/office/drawing/2014/chart" uri="{C3380CC4-5D6E-409C-BE32-E72D297353CC}">
                <c16:uniqueId val="{00000001-AD26-4BE2-B076-5F9C99C22810}"/>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3-AD26-4BE2-B076-5F9C99C22810}"/>
              </c:ext>
            </c:extLst>
          </c:dPt>
          <c:cat>
            <c:numRef>
              <c:f>Sheet1!$A$2:$A$4</c:f>
              <c:numCache>
                <c:formatCode>General</c:formatCode>
                <c:ptCount val="3"/>
                <c:pt idx="0">
                  <c:v>2020</c:v>
                </c:pt>
                <c:pt idx="1">
                  <c:v>2022</c:v>
                </c:pt>
                <c:pt idx="2">
                  <c:v>2024</c:v>
                </c:pt>
              </c:numCache>
            </c:numRef>
          </c:cat>
          <c:val>
            <c:numRef>
              <c:f>Sheet1!$C$2:$C$4</c:f>
              <c:numCache>
                <c:formatCode>General</c:formatCode>
                <c:ptCount val="3"/>
                <c:pt idx="0">
                  <c:v>12.47</c:v>
                </c:pt>
                <c:pt idx="1">
                  <c:v>12.81</c:v>
                </c:pt>
                <c:pt idx="2">
                  <c:v>13.74</c:v>
                </c:pt>
              </c:numCache>
            </c:numRef>
          </c:val>
          <c:extLst>
            <c:ext xmlns:c16="http://schemas.microsoft.com/office/drawing/2014/chart" uri="{C3380CC4-5D6E-409C-BE32-E72D297353CC}">
              <c16:uniqueId val="{00000004-8561-466C-B89B-1D807C9575C2}"/>
            </c:ext>
          </c:extLst>
        </c:ser>
        <c:dLbls>
          <c:showLegendKey val="0"/>
          <c:showVal val="0"/>
          <c:showCatName val="0"/>
          <c:showSerName val="0"/>
          <c:showPercent val="0"/>
          <c:showBubbleSize val="0"/>
        </c:dLbls>
        <c:gapWidth val="100"/>
        <c:axId val="1716197424"/>
        <c:axId val="1716198384"/>
      </c:barChart>
      <c:catAx>
        <c:axId val="1716197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16198384"/>
        <c:crosses val="autoZero"/>
        <c:auto val="1"/>
        <c:lblAlgn val="ctr"/>
        <c:lblOffset val="100"/>
        <c:noMultiLvlLbl val="0"/>
      </c:catAx>
      <c:valAx>
        <c:axId val="1716198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161974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A67A-43F6-A352-C68A6BE7DFE9}"/>
              </c:ext>
            </c:extLst>
          </c:dPt>
          <c:dPt>
            <c:idx val="1"/>
            <c:bubble3D val="0"/>
            <c:spPr>
              <a:solidFill>
                <a:srgbClr val="004CFF"/>
              </a:solidFill>
              <a:ln w="6350">
                <a:solidFill>
                  <a:schemeClr val="lt1"/>
                </a:solidFill>
              </a:ln>
              <a:effectLst/>
            </c:spPr>
            <c:extLst>
              <c:ext xmlns:c16="http://schemas.microsoft.com/office/drawing/2014/chart" uri="{C3380CC4-5D6E-409C-BE32-E72D297353CC}">
                <c16:uniqueId val="{00000003-A67A-43F6-A352-C68A6BE7DFE9}"/>
              </c:ext>
            </c:extLst>
          </c:dPt>
          <c:cat>
            <c:numRef>
              <c:f>Sheet1!$A$2:$A$3</c:f>
              <c:numCache>
                <c:formatCode>General</c:formatCode>
                <c:ptCount val="2"/>
              </c:numCache>
            </c:numRef>
          </c:cat>
          <c:val>
            <c:numRef>
              <c:f>Sheet1!$B$2:$B$3</c:f>
              <c:numCache>
                <c:formatCode>General</c:formatCode>
                <c:ptCount val="2"/>
                <c:pt idx="0">
                  <c:v>50</c:v>
                </c:pt>
                <c:pt idx="1">
                  <c:v>50</c:v>
                </c:pt>
              </c:numCache>
            </c:numRef>
          </c:val>
          <c:extLst>
            <c:ext xmlns:c16="http://schemas.microsoft.com/office/drawing/2014/chart" uri="{C3380CC4-5D6E-409C-BE32-E72D297353CC}">
              <c16:uniqueId val="{00000004-A67A-43F6-A352-C68A6BE7DFE9}"/>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4DAC-4739-9896-D33FBAF2F335}"/>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4DAC-4739-9896-D33FBAF2F335}"/>
              </c:ext>
            </c:extLst>
          </c:dPt>
          <c:cat>
            <c:numRef>
              <c:f>Sheet1!$A$2:$A$3</c:f>
              <c:numCache>
                <c:formatCode>General</c:formatCode>
                <c:ptCount val="2"/>
              </c:numCache>
            </c:numRef>
          </c:cat>
          <c:val>
            <c:numRef>
              <c:f>Sheet1!$B$2:$B$3</c:f>
              <c:numCache>
                <c:formatCode>General</c:formatCode>
                <c:ptCount val="2"/>
                <c:pt idx="0">
                  <c:v>42</c:v>
                </c:pt>
                <c:pt idx="1">
                  <c:v>58</c:v>
                </c:pt>
              </c:numCache>
            </c:numRef>
          </c:val>
          <c:extLst>
            <c:ext xmlns:c16="http://schemas.microsoft.com/office/drawing/2014/chart" uri="{C3380CC4-5D6E-409C-BE32-E72D297353CC}">
              <c16:uniqueId val="{00000004-4DAC-4739-9896-D33FBAF2F33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1E0B-428E-82B1-FF531AB28230}"/>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1E0B-428E-82B1-FF531AB28230}"/>
              </c:ext>
            </c:extLst>
          </c:dPt>
          <c:cat>
            <c:numRef>
              <c:f>Sheet1!$A$2:$A$3</c:f>
              <c:numCache>
                <c:formatCode>General</c:formatCode>
                <c:ptCount val="2"/>
              </c:numCache>
            </c:numRef>
          </c:cat>
          <c:val>
            <c:numRef>
              <c:f>Sheet1!$B$2:$B$3</c:f>
              <c:numCache>
                <c:formatCode>General</c:formatCode>
                <c:ptCount val="2"/>
                <c:pt idx="0">
                  <c:v>36</c:v>
                </c:pt>
                <c:pt idx="1">
                  <c:v>64</c:v>
                </c:pt>
              </c:numCache>
            </c:numRef>
          </c:val>
          <c:extLst>
            <c:ext xmlns:c16="http://schemas.microsoft.com/office/drawing/2014/chart" uri="{C3380CC4-5D6E-409C-BE32-E72D297353CC}">
              <c16:uniqueId val="{00000004-1E0B-428E-82B1-FF531AB28230}"/>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A2E6-4729-AED6-E7130E7449E1}"/>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A2E6-4729-AED6-E7130E7449E1}"/>
              </c:ext>
            </c:extLst>
          </c:dPt>
          <c:cat>
            <c:numRef>
              <c:f>Sheet1!$A$2:$A$3</c:f>
              <c:numCache>
                <c:formatCode>General</c:formatCode>
                <c:ptCount val="2"/>
              </c:numCache>
            </c:numRef>
          </c:cat>
          <c:val>
            <c:numRef>
              <c:f>Sheet1!$B$2:$B$3</c:f>
              <c:numCache>
                <c:formatCode>General</c:formatCode>
                <c:ptCount val="2"/>
                <c:pt idx="0">
                  <c:v>42</c:v>
                </c:pt>
                <c:pt idx="1">
                  <c:v>58</c:v>
                </c:pt>
              </c:numCache>
            </c:numRef>
          </c:val>
          <c:extLst>
            <c:ext xmlns:c16="http://schemas.microsoft.com/office/drawing/2014/chart" uri="{C3380CC4-5D6E-409C-BE32-E72D297353CC}">
              <c16:uniqueId val="{00000004-A2E6-4729-AED6-E7130E7449E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2A0F-443E-9C24-4823ECC09D4A}"/>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2A0F-443E-9C24-4823ECC09D4A}"/>
              </c:ext>
            </c:extLst>
          </c:dPt>
          <c:cat>
            <c:numRef>
              <c:f>Sheet1!$A$2:$A$3</c:f>
              <c:numCache>
                <c:formatCode>General</c:formatCode>
                <c:ptCount val="2"/>
              </c:numCache>
            </c:numRef>
          </c:cat>
          <c:val>
            <c:numRef>
              <c:f>Sheet1!$B$2:$B$3</c:f>
              <c:numCache>
                <c:formatCode>General</c:formatCode>
                <c:ptCount val="2"/>
                <c:pt idx="0">
                  <c:v>35</c:v>
                </c:pt>
                <c:pt idx="1">
                  <c:v>65</c:v>
                </c:pt>
              </c:numCache>
            </c:numRef>
          </c:val>
          <c:extLst>
            <c:ext xmlns:c16="http://schemas.microsoft.com/office/drawing/2014/chart" uri="{C3380CC4-5D6E-409C-BE32-E72D297353CC}">
              <c16:uniqueId val="{00000004-2A0F-443E-9C24-4823ECC09D4A}"/>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EA2C-4FE5-BF4B-1357E05D1EE5}"/>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EA2C-4FE5-BF4B-1357E05D1EE5}"/>
              </c:ext>
            </c:extLst>
          </c:dPt>
          <c:cat>
            <c:numRef>
              <c:f>Sheet1!$A$2:$A$3</c:f>
              <c:numCache>
                <c:formatCode>General</c:formatCode>
                <c:ptCount val="2"/>
              </c:numCache>
            </c:numRef>
          </c:cat>
          <c:val>
            <c:numRef>
              <c:f>Sheet1!$B$2:$B$3</c:f>
              <c:numCache>
                <c:formatCode>General</c:formatCode>
                <c:ptCount val="2"/>
                <c:pt idx="0">
                  <c:v>42</c:v>
                </c:pt>
                <c:pt idx="1">
                  <c:v>58</c:v>
                </c:pt>
              </c:numCache>
            </c:numRef>
          </c:val>
          <c:extLst>
            <c:ext xmlns:c16="http://schemas.microsoft.com/office/drawing/2014/chart" uri="{C3380CC4-5D6E-409C-BE32-E72D297353CC}">
              <c16:uniqueId val="{00000004-EA2C-4FE5-BF4B-1357E05D1EE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C53E-40DA-BA3D-9B67B5B8836A}"/>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C53E-40DA-BA3D-9B67B5B8836A}"/>
              </c:ext>
            </c:extLst>
          </c:dPt>
          <c:cat>
            <c:numRef>
              <c:f>Sheet1!$A$2:$A$3</c:f>
              <c:numCache>
                <c:formatCode>General</c:formatCode>
                <c:ptCount val="2"/>
              </c:numCache>
            </c:numRef>
          </c:cat>
          <c:val>
            <c:numRef>
              <c:f>Sheet1!$B$2:$B$3</c:f>
              <c:numCache>
                <c:formatCode>General</c:formatCode>
                <c:ptCount val="2"/>
                <c:pt idx="0">
                  <c:v>39</c:v>
                </c:pt>
                <c:pt idx="1">
                  <c:v>61</c:v>
                </c:pt>
              </c:numCache>
            </c:numRef>
          </c:val>
          <c:extLst>
            <c:ext xmlns:c16="http://schemas.microsoft.com/office/drawing/2014/chart" uri="{C3380CC4-5D6E-409C-BE32-E72D297353CC}">
              <c16:uniqueId val="{00000004-C53E-40DA-BA3D-9B67B5B8836A}"/>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Column1</c:v>
                </c:pt>
              </c:strCache>
            </c:strRef>
          </c:tx>
          <c:spPr>
            <a:ln w="6350"/>
          </c:spPr>
          <c:dPt>
            <c:idx val="0"/>
            <c:bubble3D val="0"/>
            <c:spPr>
              <a:solidFill>
                <a:srgbClr val="A1AAAD">
                  <a:lumMod val="40000"/>
                  <a:lumOff val="60000"/>
                </a:srgbClr>
              </a:solidFill>
              <a:ln w="6350">
                <a:solidFill>
                  <a:schemeClr val="lt1"/>
                </a:solidFill>
              </a:ln>
              <a:effectLst/>
            </c:spPr>
            <c:extLst>
              <c:ext xmlns:c16="http://schemas.microsoft.com/office/drawing/2014/chart" uri="{C3380CC4-5D6E-409C-BE32-E72D297353CC}">
                <c16:uniqueId val="{00000001-E2E2-4202-8F3C-49B994DD5656}"/>
              </c:ext>
            </c:extLst>
          </c:dPt>
          <c:dPt>
            <c:idx val="1"/>
            <c:bubble3D val="0"/>
            <c:spPr>
              <a:solidFill>
                <a:schemeClr val="accent4"/>
              </a:solidFill>
              <a:ln w="6350">
                <a:solidFill>
                  <a:schemeClr val="lt1"/>
                </a:solidFill>
              </a:ln>
              <a:effectLst/>
            </c:spPr>
            <c:extLst>
              <c:ext xmlns:c16="http://schemas.microsoft.com/office/drawing/2014/chart" uri="{C3380CC4-5D6E-409C-BE32-E72D297353CC}">
                <c16:uniqueId val="{00000003-E2E2-4202-8F3C-49B994DD5656}"/>
              </c:ext>
            </c:extLst>
          </c:dPt>
          <c:cat>
            <c:numRef>
              <c:f>Sheet1!$A$2:$A$3</c:f>
              <c:numCache>
                <c:formatCode>General</c:formatCode>
                <c:ptCount val="2"/>
              </c:numCache>
            </c:numRef>
          </c:cat>
          <c:val>
            <c:numRef>
              <c:f>Sheet1!$B$2:$B$3</c:f>
              <c:numCache>
                <c:formatCode>General</c:formatCode>
                <c:ptCount val="2"/>
                <c:pt idx="0">
                  <c:v>27</c:v>
                </c:pt>
                <c:pt idx="1">
                  <c:v>73</c:v>
                </c:pt>
              </c:numCache>
            </c:numRef>
          </c:val>
          <c:extLst>
            <c:ext xmlns:c16="http://schemas.microsoft.com/office/drawing/2014/chart" uri="{C3380CC4-5D6E-409C-BE32-E72D297353CC}">
              <c16:uniqueId val="{00000004-E2E2-4202-8F3C-49B994DD565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560232" y="271059"/>
          <a:ext cx="639889" cy="63990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12.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15.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16.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17.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18.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0.31825</cdr:x>
      <cdr:y>0.23097</cdr:y>
    </cdr:from>
    <cdr:to>
      <cdr:x>0.68175</cdr:x>
      <cdr:y>0.77623</cdr:y>
    </cdr:to>
    <cdr:sp macro="" textlink="">
      <cdr:nvSpPr>
        <cdr:cNvPr id="2" name="Oval 1">
          <a:extLst xmlns:a="http://schemas.openxmlformats.org/drawingml/2006/main">
            <a:ext uri="{FF2B5EF4-FFF2-40B4-BE49-F238E27FC236}">
              <a16:creationId xmlns:a16="http://schemas.microsoft.com/office/drawing/2014/main" id="{96F1CAA9-1BEA-29A2-2A1F-227ECF97DCC0}"/>
            </a:ext>
          </a:extLst>
        </cdr:cNvPr>
        <cdr:cNvSpPr/>
      </cdr:nvSpPr>
      <cdr:spPr>
        <a:xfrm xmlns:a="http://schemas.openxmlformats.org/drawingml/2006/main">
          <a:off x="655743" y="317269"/>
          <a:ext cx="749010" cy="749010"/>
        </a:xfrm>
        <a:prstGeom xmlns:a="http://schemas.openxmlformats.org/drawingml/2006/main" prst="ellipse">
          <a:avLst/>
        </a:prstGeom>
        <a:solidFill xmlns:a="http://schemas.openxmlformats.org/drawingml/2006/main">
          <a:srgbClr val="F0F0F0"/>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z="18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0B8BCF-EE9E-4F5A-92A9-4EFE7600E769}" type="datetimeFigureOut">
              <a:rPr lang="en-US" smtClean="0"/>
              <a:t>3/25/2025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728E97-6893-4FA8-ACE7-4C4EEBBD2E3E}" type="slidenum">
              <a:rPr lang="en-US" smtClean="0"/>
              <a:t>‹#›</a:t>
            </a:fld>
            <a:endParaRPr lang="en-US"/>
          </a:p>
        </p:txBody>
      </p:sp>
    </p:spTree>
    <p:extLst>
      <p:ext uri="{BB962C8B-B14F-4D97-AF65-F5344CB8AC3E}">
        <p14:creationId xmlns:p14="http://schemas.microsoft.com/office/powerpoint/2010/main" val="3604352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A728E97-6893-4FA8-ACE7-4C4EEBBD2E3E}" type="slidenum">
              <a:rPr lang="en-US" smtClean="0"/>
              <a:t>4</a:t>
            </a:fld>
            <a:endParaRPr lang="en-US"/>
          </a:p>
        </p:txBody>
      </p:sp>
    </p:spTree>
    <p:extLst>
      <p:ext uri="{BB962C8B-B14F-4D97-AF65-F5344CB8AC3E}">
        <p14:creationId xmlns:p14="http://schemas.microsoft.com/office/powerpoint/2010/main" val="2388190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A728E97-6893-4FA8-ACE7-4C4EEBBD2E3E}" type="slidenum">
              <a:rPr lang="en-US" smtClean="0"/>
              <a:t>5</a:t>
            </a:fld>
            <a:endParaRPr lang="en-US"/>
          </a:p>
        </p:txBody>
      </p:sp>
    </p:spTree>
    <p:extLst>
      <p:ext uri="{BB962C8B-B14F-4D97-AF65-F5344CB8AC3E}">
        <p14:creationId xmlns:p14="http://schemas.microsoft.com/office/powerpoint/2010/main" val="2396738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A728E97-6893-4FA8-ACE7-4C4EEBBD2E3E}" type="slidenum">
              <a:rPr lang="en-US" smtClean="0"/>
              <a:t>6</a:t>
            </a:fld>
            <a:endParaRPr lang="en-US"/>
          </a:p>
        </p:txBody>
      </p:sp>
    </p:spTree>
    <p:extLst>
      <p:ext uri="{BB962C8B-B14F-4D97-AF65-F5344CB8AC3E}">
        <p14:creationId xmlns:p14="http://schemas.microsoft.com/office/powerpoint/2010/main" val="3014185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4B536-4ECE-39FC-01FF-159705C6ED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EE4056-043E-7C26-D48F-086A14A144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086A5E-12E4-9896-7893-727161C6D91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B3B6EA5-DBF3-802F-87AE-13E2627CC281}"/>
              </a:ext>
            </a:extLst>
          </p:cNvPr>
          <p:cNvSpPr>
            <a:spLocks noGrp="1"/>
          </p:cNvSpPr>
          <p:nvPr>
            <p:ph type="sldNum" sz="quarter" idx="5"/>
          </p:nvPr>
        </p:nvSpPr>
        <p:spPr/>
        <p:txBody>
          <a:bodyPr/>
          <a:lstStyle/>
          <a:p>
            <a:fld id="{0A728E97-6893-4FA8-ACE7-4C4EEBBD2E3E}" type="slidenum">
              <a:rPr lang="en-US" smtClean="0"/>
              <a:t>7</a:t>
            </a:fld>
            <a:endParaRPr lang="en-US"/>
          </a:p>
        </p:txBody>
      </p:sp>
    </p:spTree>
    <p:extLst>
      <p:ext uri="{BB962C8B-B14F-4D97-AF65-F5344CB8AC3E}">
        <p14:creationId xmlns:p14="http://schemas.microsoft.com/office/powerpoint/2010/main" val="35839113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1E8DF10-E08B-0542-AE93-D276EFB1370A}"/>
              </a:ext>
            </a:extLst>
          </p:cNvPr>
          <p:cNvPicPr>
            <a:picLocks noChangeAspect="1"/>
          </p:cNvPicPr>
          <p:nvPr userDrawn="1"/>
        </p:nvPicPr>
        <p:blipFill>
          <a:blip r:embed="rId2"/>
          <a:srcRect/>
          <a:stretch/>
        </p:blipFill>
        <p:spPr>
          <a:xfrm>
            <a:off x="10112497" y="6131560"/>
            <a:ext cx="2079503" cy="726440"/>
          </a:xfrm>
          <a:prstGeom prst="rect">
            <a:avLst/>
          </a:prstGeom>
        </p:spPr>
      </p:pic>
      <p:sp>
        <p:nvSpPr>
          <p:cNvPr id="8" name="Title 1"/>
          <p:cNvSpPr>
            <a:spLocks noGrp="1"/>
          </p:cNvSpPr>
          <p:nvPr>
            <p:ph type="title"/>
          </p:nvPr>
        </p:nvSpPr>
        <p:spPr>
          <a:xfrm>
            <a:off x="0" y="120092"/>
            <a:ext cx="12191999" cy="552451"/>
          </a:xfrm>
          <a:solidFill>
            <a:srgbClr val="00B2A9"/>
          </a:solidFill>
          <a:ln>
            <a:noFill/>
          </a:ln>
        </p:spPr>
        <p:txBody>
          <a:bodyPr/>
          <a:lstStyle>
            <a:lvl1pPr marL="72000" algn="ctr">
              <a:defRPr sz="2600" b="1" cap="all" baseline="0">
                <a:solidFill>
                  <a:schemeClr val="bg1"/>
                </a:solidFill>
              </a:defRPr>
            </a:lvl1pPr>
          </a:lstStyle>
          <a:p>
            <a:r>
              <a:rPr lang="en-US"/>
              <a:t>Click to edit Master title style</a:t>
            </a:r>
          </a:p>
        </p:txBody>
      </p:sp>
    </p:spTree>
    <p:extLst>
      <p:ext uri="{BB962C8B-B14F-4D97-AF65-F5344CB8AC3E}">
        <p14:creationId xmlns:p14="http://schemas.microsoft.com/office/powerpoint/2010/main" val="191671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169EBAA-0509-4C7F-8DC0-2E77406A76BE}"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AE998-E33F-4173-9F4E-17EBF67B7211}" type="slidenum">
              <a:rPr lang="en-US" smtClean="0"/>
              <a:t>‹#›</a:t>
            </a:fld>
            <a:endParaRPr lang="en-US"/>
          </a:p>
        </p:txBody>
      </p:sp>
    </p:spTree>
    <p:extLst>
      <p:ext uri="{BB962C8B-B14F-4D97-AF65-F5344CB8AC3E}">
        <p14:creationId xmlns:p14="http://schemas.microsoft.com/office/powerpoint/2010/main" val="2168551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169EBAA-0509-4C7F-8DC0-2E77406A76BE}"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AE998-E33F-4173-9F4E-17EBF67B7211}" type="slidenum">
              <a:rPr lang="en-US" smtClean="0"/>
              <a:t>‹#›</a:t>
            </a:fld>
            <a:endParaRPr lang="en-US"/>
          </a:p>
        </p:txBody>
      </p:sp>
    </p:spTree>
    <p:extLst>
      <p:ext uri="{BB962C8B-B14F-4D97-AF65-F5344CB8AC3E}">
        <p14:creationId xmlns:p14="http://schemas.microsoft.com/office/powerpoint/2010/main" val="2215121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69EBAA-0509-4C7F-8DC0-2E77406A76BE}"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AE998-E33F-4173-9F4E-17EBF67B7211}" type="slidenum">
              <a:rPr lang="en-US" smtClean="0"/>
              <a:t>‹#›</a:t>
            </a:fld>
            <a:endParaRPr lang="en-US"/>
          </a:p>
        </p:txBody>
      </p:sp>
    </p:spTree>
    <p:extLst>
      <p:ext uri="{BB962C8B-B14F-4D97-AF65-F5344CB8AC3E}">
        <p14:creationId xmlns:p14="http://schemas.microsoft.com/office/powerpoint/2010/main" val="26986899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69EBAA-0509-4C7F-8DC0-2E77406A76BE}"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AE998-E33F-4173-9F4E-17EBF67B7211}" type="slidenum">
              <a:rPr lang="en-US" smtClean="0"/>
              <a:t>‹#›</a:t>
            </a:fld>
            <a:endParaRPr lang="en-US"/>
          </a:p>
        </p:txBody>
      </p:sp>
    </p:spTree>
    <p:extLst>
      <p:ext uri="{BB962C8B-B14F-4D97-AF65-F5344CB8AC3E}">
        <p14:creationId xmlns:p14="http://schemas.microsoft.com/office/powerpoint/2010/main" val="1496026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rgbClr val="D2D755"/>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9000C5A-5E29-803C-BCF8-AFFCC9B237AB}"/>
              </a:ext>
            </a:extLst>
          </p:cNvPr>
          <p:cNvSpPr/>
          <p:nvPr userDrawn="1"/>
        </p:nvSpPr>
        <p:spPr>
          <a:xfrm>
            <a:off x="0" y="0"/>
            <a:ext cx="12192000" cy="7549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71077584"/>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6266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1E8DF10-E08B-0542-AE93-D276EFB1370A}"/>
              </a:ext>
            </a:extLst>
          </p:cNvPr>
          <p:cNvPicPr>
            <a:picLocks noChangeAspect="1"/>
          </p:cNvPicPr>
          <p:nvPr userDrawn="1"/>
        </p:nvPicPr>
        <p:blipFill>
          <a:blip r:embed="rId2"/>
          <a:srcRect/>
          <a:stretch/>
        </p:blipFill>
        <p:spPr>
          <a:xfrm>
            <a:off x="10112497" y="6131560"/>
            <a:ext cx="2079503" cy="726440"/>
          </a:xfrm>
          <a:prstGeom prst="rect">
            <a:avLst/>
          </a:prstGeom>
        </p:spPr>
      </p:pic>
    </p:spTree>
    <p:extLst>
      <p:ext uri="{BB962C8B-B14F-4D97-AF65-F5344CB8AC3E}">
        <p14:creationId xmlns:p14="http://schemas.microsoft.com/office/powerpoint/2010/main" val="3088436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1E8DF10-E08B-0542-AE93-D276EFB1370A}"/>
              </a:ext>
            </a:extLst>
          </p:cNvPr>
          <p:cNvPicPr>
            <a:picLocks noChangeAspect="1"/>
          </p:cNvPicPr>
          <p:nvPr userDrawn="1"/>
        </p:nvPicPr>
        <p:blipFill>
          <a:blip r:embed="rId2"/>
          <a:srcRect/>
          <a:stretch/>
        </p:blipFill>
        <p:spPr>
          <a:xfrm>
            <a:off x="10111843" y="8334"/>
            <a:ext cx="2079503" cy="726440"/>
          </a:xfrm>
          <a:prstGeom prst="rect">
            <a:avLst/>
          </a:prstGeom>
        </p:spPr>
      </p:pic>
      <p:cxnSp>
        <p:nvCxnSpPr>
          <p:cNvPr id="4" name="Straight Connector 3">
            <a:extLst>
              <a:ext uri="{FF2B5EF4-FFF2-40B4-BE49-F238E27FC236}">
                <a16:creationId xmlns:a16="http://schemas.microsoft.com/office/drawing/2014/main" id="{0C3DDDED-1840-4C6E-A897-3185EC6BDC1F}"/>
              </a:ext>
            </a:extLst>
          </p:cNvPr>
          <p:cNvCxnSpPr>
            <a:cxnSpLocks/>
          </p:cNvCxnSpPr>
          <p:nvPr userDrawn="1"/>
        </p:nvCxnSpPr>
        <p:spPr>
          <a:xfrm>
            <a:off x="0" y="668775"/>
            <a:ext cx="10111843" cy="0"/>
          </a:xfrm>
          <a:prstGeom prst="line">
            <a:avLst/>
          </a:prstGeom>
          <a:ln w="12700">
            <a:solidFill>
              <a:srgbClr val="004CFF"/>
            </a:solidFill>
          </a:ln>
        </p:spPr>
        <p:style>
          <a:lnRef idx="1">
            <a:schemeClr val="accent4"/>
          </a:lnRef>
          <a:fillRef idx="0">
            <a:schemeClr val="accent4"/>
          </a:fillRef>
          <a:effectRef idx="0">
            <a:schemeClr val="accent4"/>
          </a:effectRef>
          <a:fontRef idx="minor">
            <a:schemeClr val="tx1"/>
          </a:fontRef>
        </p:style>
      </p:cxn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28764" y="6326659"/>
            <a:ext cx="604569" cy="619626"/>
          </a:xfrm>
          <a:prstGeom prst="rect">
            <a:avLst/>
          </a:prstGeom>
        </p:spPr>
      </p:pic>
      <p:sp>
        <p:nvSpPr>
          <p:cNvPr id="9" name="TextBox 8"/>
          <p:cNvSpPr txBox="1"/>
          <p:nvPr userDrawn="1"/>
        </p:nvSpPr>
        <p:spPr>
          <a:xfrm>
            <a:off x="11782087" y="6482583"/>
            <a:ext cx="402674" cy="307777"/>
          </a:xfrm>
          <a:prstGeom prst="rect">
            <a:avLst/>
          </a:prstGeom>
          <a:noFill/>
        </p:spPr>
        <p:txBody>
          <a:bodyPr wrap="none" rtlCol="0">
            <a:spAutoFit/>
          </a:bodyPr>
          <a:lstStyle/>
          <a:p>
            <a:pPr algn="ctr"/>
            <a:fld id="{FD46DF89-8633-4CD0-800E-71B27254F491}" type="slidenum">
              <a:rPr lang="en-US" sz="1400" smtClean="0"/>
              <a:pPr algn="ctr"/>
              <a:t>‹#›</a:t>
            </a:fld>
            <a:endParaRPr lang="en-US" sz="1400"/>
          </a:p>
        </p:txBody>
      </p:sp>
    </p:spTree>
    <p:extLst>
      <p:ext uri="{BB962C8B-B14F-4D97-AF65-F5344CB8AC3E}">
        <p14:creationId xmlns:p14="http://schemas.microsoft.com/office/powerpoint/2010/main" val="130617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69EBAA-0509-4C7F-8DC0-2E77406A76BE}"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AE998-E33F-4173-9F4E-17EBF67B7211}" type="slidenum">
              <a:rPr lang="en-US" smtClean="0"/>
              <a:t>‹#›</a:t>
            </a:fld>
            <a:endParaRPr lang="en-US"/>
          </a:p>
        </p:txBody>
      </p:sp>
    </p:spTree>
    <p:extLst>
      <p:ext uri="{BB962C8B-B14F-4D97-AF65-F5344CB8AC3E}">
        <p14:creationId xmlns:p14="http://schemas.microsoft.com/office/powerpoint/2010/main" val="79200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169EBAA-0509-4C7F-8DC0-2E77406A76BE}" type="datetimeFigureOut">
              <a:rPr lang="en-US" smtClean="0"/>
              <a:t>3/25/2025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4AE998-E33F-4173-9F4E-17EBF67B7211}" type="slidenum">
              <a:rPr lang="en-US" smtClean="0"/>
              <a:t>‹#›</a:t>
            </a:fld>
            <a:endParaRPr lang="en-US"/>
          </a:p>
        </p:txBody>
      </p:sp>
    </p:spTree>
    <p:extLst>
      <p:ext uri="{BB962C8B-B14F-4D97-AF65-F5344CB8AC3E}">
        <p14:creationId xmlns:p14="http://schemas.microsoft.com/office/powerpoint/2010/main" val="3989686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169EBAA-0509-4C7F-8DC0-2E77406A76BE}" type="datetimeFigureOut">
              <a:rPr lang="en-US" smtClean="0"/>
              <a:t>3/25/2025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4AE998-E33F-4173-9F4E-17EBF67B7211}" type="slidenum">
              <a:rPr lang="en-US" smtClean="0"/>
              <a:t>‹#›</a:t>
            </a:fld>
            <a:endParaRPr lang="en-US"/>
          </a:p>
        </p:txBody>
      </p:sp>
    </p:spTree>
    <p:extLst>
      <p:ext uri="{BB962C8B-B14F-4D97-AF65-F5344CB8AC3E}">
        <p14:creationId xmlns:p14="http://schemas.microsoft.com/office/powerpoint/2010/main" val="515329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69EBAA-0509-4C7F-8DC0-2E77406A76BE}" type="datetimeFigureOut">
              <a:rPr lang="en-US" smtClean="0"/>
              <a:t>3/25/2025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4AE998-E33F-4173-9F4E-17EBF67B7211}" type="slidenum">
              <a:rPr lang="en-US" smtClean="0"/>
              <a:t>‹#›</a:t>
            </a:fld>
            <a:endParaRPr lang="en-US"/>
          </a:p>
        </p:txBody>
      </p:sp>
    </p:spTree>
    <p:extLst>
      <p:ext uri="{BB962C8B-B14F-4D97-AF65-F5344CB8AC3E}">
        <p14:creationId xmlns:p14="http://schemas.microsoft.com/office/powerpoint/2010/main" val="1885759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69EBAA-0509-4C7F-8DC0-2E77406A76BE}" type="datetimeFigureOut">
              <a:rPr lang="en-US" smtClean="0"/>
              <a:t>3/25/2025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4AE998-E33F-4173-9F4E-17EBF67B7211}" type="slidenum">
              <a:rPr lang="en-US" smtClean="0"/>
              <a:t>‹#›</a:t>
            </a:fld>
            <a:endParaRPr lang="en-US"/>
          </a:p>
        </p:txBody>
      </p:sp>
    </p:spTree>
    <p:extLst>
      <p:ext uri="{BB962C8B-B14F-4D97-AF65-F5344CB8AC3E}">
        <p14:creationId xmlns:p14="http://schemas.microsoft.com/office/powerpoint/2010/main" val="3089255143"/>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9.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3.xml"/><Relationship Id="rId7" Type="http://schemas.openxmlformats.org/officeDocument/2006/relationships/chart" Target="../charts/chart6.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chart" Target="../charts/chart5.xml"/><Relationship Id="rId5" Type="http://schemas.openxmlformats.org/officeDocument/2006/relationships/image" Target="../media/image8.png"/><Relationship Id="rId10" Type="http://schemas.openxmlformats.org/officeDocument/2006/relationships/image" Target="../media/image9.png"/><Relationship Id="rId4" Type="http://schemas.openxmlformats.org/officeDocument/2006/relationships/chart" Target="../charts/chart4.xml"/><Relationship Id="rId9" Type="http://schemas.openxmlformats.org/officeDocument/2006/relationships/chart" Target="../charts/chart8.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8" Type="http://schemas.openxmlformats.org/officeDocument/2006/relationships/chart" Target="../charts/chart13.xml"/><Relationship Id="rId13" Type="http://schemas.openxmlformats.org/officeDocument/2006/relationships/chart" Target="../charts/chart18.xml"/><Relationship Id="rId18" Type="http://schemas.openxmlformats.org/officeDocument/2006/relationships/image" Target="../media/image18.png"/><Relationship Id="rId3" Type="http://schemas.openxmlformats.org/officeDocument/2006/relationships/image" Target="../media/image15.png"/><Relationship Id="rId21" Type="http://schemas.openxmlformats.org/officeDocument/2006/relationships/image" Target="../media/image21.png"/><Relationship Id="rId7" Type="http://schemas.openxmlformats.org/officeDocument/2006/relationships/chart" Target="../charts/chart12.xml"/><Relationship Id="rId12" Type="http://schemas.openxmlformats.org/officeDocument/2006/relationships/chart" Target="../charts/chart17.xml"/><Relationship Id="rId17" Type="http://schemas.openxmlformats.org/officeDocument/2006/relationships/image" Target="../media/image17.png"/><Relationship Id="rId2" Type="http://schemas.openxmlformats.org/officeDocument/2006/relationships/notesSlide" Target="../notesSlides/notesSlide3.xml"/><Relationship Id="rId16" Type="http://schemas.openxmlformats.org/officeDocument/2006/relationships/image" Target="../media/image16.png"/><Relationship Id="rId20" Type="http://schemas.openxmlformats.org/officeDocument/2006/relationships/image" Target="../media/image20.png"/><Relationship Id="rId1" Type="http://schemas.openxmlformats.org/officeDocument/2006/relationships/slideLayout" Target="../slideLayouts/slideLayout3.xml"/><Relationship Id="rId6" Type="http://schemas.openxmlformats.org/officeDocument/2006/relationships/chart" Target="../charts/chart11.xml"/><Relationship Id="rId11" Type="http://schemas.openxmlformats.org/officeDocument/2006/relationships/chart" Target="../charts/chart16.xml"/><Relationship Id="rId5" Type="http://schemas.openxmlformats.org/officeDocument/2006/relationships/chart" Target="../charts/chart10.xml"/><Relationship Id="rId15" Type="http://schemas.openxmlformats.org/officeDocument/2006/relationships/chart" Target="../charts/chart20.xml"/><Relationship Id="rId10" Type="http://schemas.openxmlformats.org/officeDocument/2006/relationships/chart" Target="../charts/chart15.xml"/><Relationship Id="rId19" Type="http://schemas.openxmlformats.org/officeDocument/2006/relationships/image" Target="../media/image19.png"/><Relationship Id="rId4" Type="http://schemas.openxmlformats.org/officeDocument/2006/relationships/chart" Target="../charts/chart9.xml"/><Relationship Id="rId9" Type="http://schemas.openxmlformats.org/officeDocument/2006/relationships/chart" Target="../charts/chart14.xml"/><Relationship Id="rId14" Type="http://schemas.openxmlformats.org/officeDocument/2006/relationships/chart" Target="../charts/chart19.xml"/><Relationship Id="rId22" Type="http://schemas.openxmlformats.org/officeDocument/2006/relationships/image" Target="../media/image2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hyperlink" Target="mailto:membershipcensus@world.physio" TargetMode="External"/><Relationship Id="rId2" Type="http://schemas.openxmlformats.org/officeDocument/2006/relationships/hyperlink" Target="https://world.physio/" TargetMode="External"/><Relationship Id="rId1" Type="http://schemas.openxmlformats.org/officeDocument/2006/relationships/slideLayout" Target="../slideLayouts/slideLayout3.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hyperlink" Target="https://world.physio/membership/profession-profil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pic>
        <p:nvPicPr>
          <p:cNvPr id="3" name="Picture 2" descr="A blue oval with black background&#10;&#10;Description automatically generated">
            <a:extLst>
              <a:ext uri="{FF2B5EF4-FFF2-40B4-BE49-F238E27FC236}">
                <a16:creationId xmlns:a16="http://schemas.microsoft.com/office/drawing/2014/main" id="{DAA12A58-47C4-637A-A439-003CD70985D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23811" y="-1627206"/>
            <a:ext cx="8584587" cy="8576657"/>
          </a:xfrm>
          <a:prstGeom prst="rect">
            <a:avLst/>
          </a:prstGeom>
        </p:spPr>
      </p:pic>
      <p:sp>
        <p:nvSpPr>
          <p:cNvPr id="6" name="Title 1">
            <a:extLst>
              <a:ext uri="{FF2B5EF4-FFF2-40B4-BE49-F238E27FC236}">
                <a16:creationId xmlns:a16="http://schemas.microsoft.com/office/drawing/2014/main" id="{2859C5D2-6122-1E61-A38B-983E557293EC}"/>
              </a:ext>
            </a:extLst>
          </p:cNvPr>
          <p:cNvSpPr txBox="1">
            <a:spLocks/>
          </p:cNvSpPr>
          <p:nvPr/>
        </p:nvSpPr>
        <p:spPr>
          <a:xfrm>
            <a:off x="5503089" y="-214793"/>
            <a:ext cx="5793561" cy="2525282"/>
          </a:xfrm>
          <a:prstGeom prst="rect">
            <a:avLst/>
          </a:prstGeom>
        </p:spPr>
        <p:txBody>
          <a:bodyPr anchor="b" anchorCtr="0"/>
          <a:lstStyle>
            <a:lvl1pPr algn="ctr" defTabSz="914400" rtl="0" eaLnBrk="1" latinLnBrk="0" hangingPunct="1">
              <a:lnSpc>
                <a:spcPts val="6000"/>
              </a:lnSpc>
              <a:spcBef>
                <a:spcPct val="0"/>
              </a:spcBef>
              <a:buNone/>
              <a:defRPr sz="4800" b="1" kern="1200">
                <a:solidFill>
                  <a:schemeClr val="bg1"/>
                </a:solidFill>
                <a:latin typeface="+mj-lt"/>
                <a:ea typeface="+mj-ea"/>
                <a:cs typeface="+mj-cs"/>
              </a:defRPr>
            </a:lvl1pPr>
          </a:lstStyle>
          <a:p>
            <a:pPr algn="l">
              <a:lnSpc>
                <a:spcPts val="5000"/>
              </a:lnSpc>
            </a:pPr>
            <a:r>
              <a:rPr lang="en-US" sz="4400" dirty="0">
                <a:solidFill>
                  <a:schemeClr val="accent3"/>
                </a:solidFill>
              </a:rPr>
              <a:t>ANNUAL MEMBERSHIP </a:t>
            </a:r>
          </a:p>
          <a:p>
            <a:pPr algn="l">
              <a:lnSpc>
                <a:spcPts val="5000"/>
              </a:lnSpc>
            </a:pPr>
            <a:r>
              <a:rPr lang="en-US" sz="4400" dirty="0">
                <a:solidFill>
                  <a:schemeClr val="accent3"/>
                </a:solidFill>
              </a:rPr>
              <a:t>CENSUS</a:t>
            </a:r>
          </a:p>
        </p:txBody>
      </p:sp>
      <p:pic>
        <p:nvPicPr>
          <p:cNvPr id="12" name="Picture 11" descr="A yellow and black circle&#10;&#10;Description automatically generated">
            <a:extLst>
              <a:ext uri="{FF2B5EF4-FFF2-40B4-BE49-F238E27FC236}">
                <a16:creationId xmlns:a16="http://schemas.microsoft.com/office/drawing/2014/main" id="{D6ACC96D-5842-1F49-8DD4-1951EB5EEE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235110" y="1072134"/>
            <a:ext cx="6278939" cy="6270910"/>
          </a:xfrm>
          <a:prstGeom prst="rect">
            <a:avLst/>
          </a:prstGeom>
        </p:spPr>
      </p:pic>
      <p:sp>
        <p:nvSpPr>
          <p:cNvPr id="7" name="Text Placeholder 17">
            <a:extLst>
              <a:ext uri="{FF2B5EF4-FFF2-40B4-BE49-F238E27FC236}">
                <a16:creationId xmlns:a16="http://schemas.microsoft.com/office/drawing/2014/main" id="{E754FA83-DEC8-43E4-F3DA-0EC87FCDDC69}"/>
              </a:ext>
            </a:extLst>
          </p:cNvPr>
          <p:cNvSpPr txBox="1">
            <a:spLocks/>
          </p:cNvSpPr>
          <p:nvPr/>
        </p:nvSpPr>
        <p:spPr>
          <a:xfrm>
            <a:off x="-1328280" y="3429000"/>
            <a:ext cx="4759333" cy="662664"/>
          </a:xfrm>
          <a:prstGeom prst="rect">
            <a:avLst/>
          </a:prstGeom>
          <a:effectLst/>
        </p:spPr>
        <p:txBody>
          <a:bodyPr vert="horz" lIns="91440" tIns="45720" rIns="91440" bIns="45720" rtlCol="0" anchor="ctr"/>
          <a:lstStyle>
            <a:defPPr>
              <a:defRPr lang="en-US"/>
            </a:defPPr>
            <a:lvl1pPr marL="0" algn="ct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9600" dirty="0">
                <a:solidFill>
                  <a:schemeClr val="tx1"/>
                </a:solidFill>
              </a:rPr>
              <a:t>2024</a:t>
            </a:r>
          </a:p>
        </p:txBody>
      </p:sp>
      <p:pic>
        <p:nvPicPr>
          <p:cNvPr id="4" name="Picture 3" descr="A black background with white text&#10;&#10;Description automatically generated">
            <a:extLst>
              <a:ext uri="{FF2B5EF4-FFF2-40B4-BE49-F238E27FC236}">
                <a16:creationId xmlns:a16="http://schemas.microsoft.com/office/drawing/2014/main" id="{10CF053D-F47B-8137-D33E-819D7BB6041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23274" y="4650578"/>
            <a:ext cx="4739976" cy="1899151"/>
          </a:xfrm>
          <a:prstGeom prst="rect">
            <a:avLst/>
          </a:prstGeom>
        </p:spPr>
      </p:pic>
      <p:sp>
        <p:nvSpPr>
          <p:cNvPr id="5" name="Title 1">
            <a:extLst>
              <a:ext uri="{FF2B5EF4-FFF2-40B4-BE49-F238E27FC236}">
                <a16:creationId xmlns:a16="http://schemas.microsoft.com/office/drawing/2014/main" id="{C182E20E-CFEA-C146-9D68-E8BEDEA74B17}"/>
              </a:ext>
            </a:extLst>
          </p:cNvPr>
          <p:cNvSpPr txBox="1">
            <a:spLocks/>
          </p:cNvSpPr>
          <p:nvPr/>
        </p:nvSpPr>
        <p:spPr>
          <a:xfrm>
            <a:off x="5455465" y="2787735"/>
            <a:ext cx="6278940" cy="870991"/>
          </a:xfrm>
          <a:prstGeom prst="rect">
            <a:avLst/>
          </a:prstGeom>
        </p:spPr>
        <p:txBody>
          <a:bodyPr anchor="b" anchorCtr="0"/>
          <a:lstStyle>
            <a:lvl1pPr algn="ctr" defTabSz="914400" rtl="0" eaLnBrk="1" latinLnBrk="0" hangingPunct="1">
              <a:lnSpc>
                <a:spcPts val="6000"/>
              </a:lnSpc>
              <a:spcBef>
                <a:spcPct val="0"/>
              </a:spcBef>
              <a:buNone/>
              <a:defRPr sz="4800" b="1" kern="1200">
                <a:solidFill>
                  <a:schemeClr val="bg1"/>
                </a:solidFill>
                <a:latin typeface="+mj-lt"/>
                <a:ea typeface="+mj-ea"/>
                <a:cs typeface="+mj-cs"/>
              </a:defRPr>
            </a:lvl1pPr>
          </a:lstStyle>
          <a:p>
            <a:pPr algn="l"/>
            <a:r>
              <a:rPr lang="en-US" sz="6600" cap="all" dirty="0" err="1"/>
              <a:t>kosovo</a:t>
            </a:r>
            <a:endParaRPr lang="en-US" sz="6600" cap="all" dirty="0"/>
          </a:p>
        </p:txBody>
      </p:sp>
    </p:spTree>
    <p:extLst>
      <p:ext uri="{BB962C8B-B14F-4D97-AF65-F5344CB8AC3E}">
        <p14:creationId xmlns:p14="http://schemas.microsoft.com/office/powerpoint/2010/main" val="323953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CD24190-48F5-DEB8-C6AA-615308369EBE}"/>
              </a:ext>
            </a:extLst>
          </p:cNvPr>
          <p:cNvSpPr/>
          <p:nvPr/>
        </p:nvSpPr>
        <p:spPr>
          <a:xfrm>
            <a:off x="0" y="3429000"/>
            <a:ext cx="12192000" cy="3429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46821890-7105-7A7C-BA9C-C83C5525C327}"/>
              </a:ext>
            </a:extLst>
          </p:cNvPr>
          <p:cNvSpPr/>
          <p:nvPr/>
        </p:nvSpPr>
        <p:spPr>
          <a:xfrm>
            <a:off x="342901" y="895350"/>
            <a:ext cx="8639888" cy="5617990"/>
          </a:xfrm>
          <a:prstGeom prst="rect">
            <a:avLst/>
          </a:prstGeom>
          <a:solidFill>
            <a:schemeClr val="accent6">
              <a:lumMod val="95000"/>
            </a:schemeClr>
          </a:solidFill>
          <a:ln w="28575">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FC5759D-51AD-A1FD-0331-37B01D66F838}"/>
              </a:ext>
            </a:extLst>
          </p:cNvPr>
          <p:cNvSpPr txBox="1">
            <a:spLocks/>
          </p:cNvSpPr>
          <p:nvPr/>
        </p:nvSpPr>
        <p:spPr>
          <a:xfrm>
            <a:off x="1254279" y="223249"/>
            <a:ext cx="9683442" cy="461665"/>
          </a:xfrm>
          <a:prstGeom prst="rect">
            <a:avLst/>
          </a:prstGeom>
          <a:no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400" b="1" dirty="0">
                <a:latin typeface="Arial" panose="020B0604020202020204" pitchFamily="34" charset="0"/>
                <a:cs typeface="Arial" panose="020B0604020202020204" pitchFamily="34" charset="0"/>
              </a:rPr>
              <a:t>MEMBERSHIP AND </a:t>
            </a:r>
            <a:r>
              <a:rPr lang="en-GB" sz="2400" b="1" cap="all" dirty="0">
                <a:latin typeface="Arial" panose="020B0604020202020204" pitchFamily="34" charset="0"/>
                <a:cs typeface="Arial" panose="020B0604020202020204" pitchFamily="34" charset="0"/>
              </a:rPr>
              <a:t>physiotherapy workforce</a:t>
            </a:r>
            <a:endParaRPr lang="en-US" sz="2400" b="1" cap="all" dirty="0">
              <a:solidFill>
                <a:schemeClr val="accent4"/>
              </a:solidFill>
            </a:endParaRPr>
          </a:p>
        </p:txBody>
      </p:sp>
      <p:graphicFrame>
        <p:nvGraphicFramePr>
          <p:cNvPr id="5" name="Chart 4">
            <a:extLst>
              <a:ext uri="{FF2B5EF4-FFF2-40B4-BE49-F238E27FC236}">
                <a16:creationId xmlns:a16="http://schemas.microsoft.com/office/drawing/2014/main" id="{129532A2-9CB8-F9C8-2248-8E0B000B993C}"/>
              </a:ext>
            </a:extLst>
          </p:cNvPr>
          <p:cNvGraphicFramePr/>
          <p:nvPr>
            <p:extLst>
              <p:ext uri="{D42A27DB-BD31-4B8C-83A1-F6EECF244321}">
                <p14:modId xmlns:p14="http://schemas.microsoft.com/office/powerpoint/2010/main" val="128684735"/>
              </p:ext>
            </p:extLst>
          </p:nvPr>
        </p:nvGraphicFramePr>
        <p:xfrm>
          <a:off x="631721" y="1938867"/>
          <a:ext cx="8192929" cy="451029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7FC8F68-B67D-0EC6-E4B6-B02D48E27C51}"/>
              </a:ext>
            </a:extLst>
          </p:cNvPr>
          <p:cNvSpPr txBox="1"/>
          <p:nvPr/>
        </p:nvSpPr>
        <p:spPr>
          <a:xfrm>
            <a:off x="342900" y="1133627"/>
            <a:ext cx="8639889" cy="923330"/>
          </a:xfrm>
          <a:prstGeom prst="rect">
            <a:avLst/>
          </a:prstGeom>
          <a:noFill/>
        </p:spPr>
        <p:txBody>
          <a:bodyPr wrap="square" rtlCol="0">
            <a:spAutoFit/>
          </a:bodyPr>
          <a:lstStyle/>
          <a:p>
            <a:pPr algn="ctr"/>
            <a:r>
              <a:rPr lang="en-GB" b="1" dirty="0"/>
              <a:t>Percentage</a:t>
            </a:r>
            <a:r>
              <a:rPr lang="en-GB" b="1" baseline="0" dirty="0"/>
              <a:t> of physiotherapists who are members of a World Physiotherapy member organisation compared </a:t>
            </a:r>
            <a:r>
              <a:rPr lang="en-GB" b="1" baseline="0"/>
              <a:t>with</a:t>
            </a:r>
            <a:r>
              <a:rPr lang="en-GB" b="1" baseline="0" dirty="0"/>
              <a:t> total physiotherapy workforce</a:t>
            </a:r>
            <a:endParaRPr lang="en-GB" b="1" dirty="0"/>
          </a:p>
          <a:p>
            <a:pPr algn="ctr"/>
            <a:endParaRPr lang="en-GB" b="1" dirty="0"/>
          </a:p>
        </p:txBody>
      </p:sp>
      <p:sp>
        <p:nvSpPr>
          <p:cNvPr id="18" name="TextBox 17">
            <a:extLst>
              <a:ext uri="{FF2B5EF4-FFF2-40B4-BE49-F238E27FC236}">
                <a16:creationId xmlns:a16="http://schemas.microsoft.com/office/drawing/2014/main" id="{0AAE0207-A555-C872-702A-F53DFFB2C28D}"/>
              </a:ext>
            </a:extLst>
          </p:cNvPr>
          <p:cNvSpPr txBox="1"/>
          <p:nvPr/>
        </p:nvSpPr>
        <p:spPr>
          <a:xfrm rot="16200000">
            <a:off x="114304" y="2156553"/>
            <a:ext cx="801823" cy="307777"/>
          </a:xfrm>
          <a:prstGeom prst="rect">
            <a:avLst/>
          </a:prstGeom>
          <a:noFill/>
        </p:spPr>
        <p:txBody>
          <a:bodyPr wrap="none" rtlCol="0">
            <a:spAutoFit/>
          </a:bodyPr>
          <a:lstStyle/>
          <a:p>
            <a:r>
              <a:rPr lang="en-GB" sz="1400" dirty="0">
                <a:solidFill>
                  <a:srgbClr val="598BFF"/>
                </a:solidFill>
              </a:rPr>
              <a:t>Percent</a:t>
            </a:r>
          </a:p>
        </p:txBody>
      </p:sp>
      <p:sp>
        <p:nvSpPr>
          <p:cNvPr id="4" name="TextBox 3">
            <a:extLst>
              <a:ext uri="{FF2B5EF4-FFF2-40B4-BE49-F238E27FC236}">
                <a16:creationId xmlns:a16="http://schemas.microsoft.com/office/drawing/2014/main" id="{8C476EF6-4DC8-D611-24C7-DC814B0CD9FE}"/>
              </a:ext>
            </a:extLst>
          </p:cNvPr>
          <p:cNvSpPr txBox="1"/>
          <p:nvPr/>
        </p:nvSpPr>
        <p:spPr>
          <a:xfrm rot="16200000">
            <a:off x="11021235" y="5738289"/>
            <a:ext cx="1981633" cy="261610"/>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GB" sz="1100" i="0" u="none" strike="noStrike" kern="0" cap="none" spc="0" normalizeH="0" baseline="0" noProof="0">
                <a:ln>
                  <a:noFill/>
                </a:ln>
                <a:solidFill>
                  <a:schemeClr val="bg1"/>
                </a:solidFill>
                <a:effectLst/>
                <a:uLnTx/>
                <a:uFillTx/>
                <a:cs typeface="Arial" panose="020B0604020202020204" pitchFamily="34" charset="0"/>
              </a:rPr>
              <a:t>© World Physiotherapy 2024</a:t>
            </a:r>
            <a:endParaRPr kumimoji="0" lang="en-US" sz="1100" i="0" u="none" strike="noStrike" kern="0" cap="none" spc="0" normalizeH="0" baseline="0" noProof="0">
              <a:ln>
                <a:noFill/>
              </a:ln>
              <a:solidFill>
                <a:schemeClr val="bg1"/>
              </a:solidFill>
              <a:effectLst/>
              <a:uLnTx/>
              <a:uFillTx/>
            </a:endParaRPr>
          </a:p>
        </p:txBody>
      </p:sp>
      <p:sp>
        <p:nvSpPr>
          <p:cNvPr id="3" name="Rectangle 2">
            <a:extLst>
              <a:ext uri="{FF2B5EF4-FFF2-40B4-BE49-F238E27FC236}">
                <a16:creationId xmlns:a16="http://schemas.microsoft.com/office/drawing/2014/main" id="{B4C5BE21-9C14-DFB7-1D76-9E8C8FA4B517}"/>
              </a:ext>
            </a:extLst>
          </p:cNvPr>
          <p:cNvSpPr/>
          <p:nvPr/>
        </p:nvSpPr>
        <p:spPr>
          <a:xfrm>
            <a:off x="9237095" y="1828800"/>
            <a:ext cx="2542460" cy="4143375"/>
          </a:xfrm>
          <a:prstGeom prst="rect">
            <a:avLst/>
          </a:prstGeom>
          <a:solidFill>
            <a:schemeClr val="accent3"/>
          </a:solidFill>
          <a:ln w="28575">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Oval 7">
            <a:extLst>
              <a:ext uri="{FF2B5EF4-FFF2-40B4-BE49-F238E27FC236}">
                <a16:creationId xmlns:a16="http://schemas.microsoft.com/office/drawing/2014/main" id="{7E7AAB8F-F365-FCE1-41A9-286203F6CCA7}"/>
              </a:ext>
            </a:extLst>
          </p:cNvPr>
          <p:cNvSpPr/>
          <p:nvPr/>
        </p:nvSpPr>
        <p:spPr>
          <a:xfrm>
            <a:off x="9920362" y="1230997"/>
            <a:ext cx="1223904" cy="1223904"/>
          </a:xfrm>
          <a:prstGeom prst="ellipse">
            <a:avLst/>
          </a:prstGeom>
          <a:ln w="38100">
            <a:solidFill>
              <a:schemeClr val="tx1"/>
            </a:solidFill>
          </a:ln>
          <a:effectLst/>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sz="3600" b="1">
              <a:solidFill>
                <a:schemeClr val="tx1"/>
              </a:solidFill>
            </a:endParaRPr>
          </a:p>
        </p:txBody>
      </p:sp>
      <p:sp>
        <p:nvSpPr>
          <p:cNvPr id="10" name="TextBox 9">
            <a:extLst>
              <a:ext uri="{FF2B5EF4-FFF2-40B4-BE49-F238E27FC236}">
                <a16:creationId xmlns:a16="http://schemas.microsoft.com/office/drawing/2014/main" id="{C789E236-7D96-17E1-1CEC-ADB015B3DC55}"/>
              </a:ext>
            </a:extLst>
          </p:cNvPr>
          <p:cNvSpPr txBox="1"/>
          <p:nvPr/>
        </p:nvSpPr>
        <p:spPr>
          <a:xfrm>
            <a:off x="9853448" y="1526773"/>
            <a:ext cx="1347952" cy="615553"/>
          </a:xfrm>
          <a:prstGeom prst="rect">
            <a:avLst/>
          </a:prstGeom>
          <a:noFill/>
        </p:spPr>
        <p:txBody>
          <a:bodyPr wrap="square" rtlCol="0">
            <a:spAutoFit/>
          </a:bodyPr>
          <a:lstStyle/>
          <a:p>
            <a:pPr algn="ctr"/>
            <a:r>
              <a:rPr lang="en-GB" sz="3400" b="1" dirty="0"/>
              <a:t>100%</a:t>
            </a:r>
          </a:p>
        </p:txBody>
      </p:sp>
      <p:pic>
        <p:nvPicPr>
          <p:cNvPr id="13" name="Picture 12" descr="A blue and white id card&#10;&#10;Description automatically generated">
            <a:extLst>
              <a:ext uri="{FF2B5EF4-FFF2-40B4-BE49-F238E27FC236}">
                <a16:creationId xmlns:a16="http://schemas.microsoft.com/office/drawing/2014/main" id="{88E3A24C-42C0-5FC9-A2A2-E7A7D4399A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288018">
            <a:off x="9496679" y="3925706"/>
            <a:ext cx="2062990" cy="2062990"/>
          </a:xfrm>
          <a:prstGeom prst="rect">
            <a:avLst/>
          </a:prstGeom>
        </p:spPr>
      </p:pic>
      <p:sp>
        <p:nvSpPr>
          <p:cNvPr id="11" name="TextBox 10">
            <a:extLst>
              <a:ext uri="{FF2B5EF4-FFF2-40B4-BE49-F238E27FC236}">
                <a16:creationId xmlns:a16="http://schemas.microsoft.com/office/drawing/2014/main" id="{32AE1F86-3DC7-011F-89EB-76DE13581AE6}"/>
              </a:ext>
            </a:extLst>
          </p:cNvPr>
          <p:cNvSpPr txBox="1"/>
          <p:nvPr/>
        </p:nvSpPr>
        <p:spPr>
          <a:xfrm>
            <a:off x="9405493" y="2492178"/>
            <a:ext cx="2253642" cy="160043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lang="en-GB" sz="1400" dirty="0">
                <a:solidFill>
                  <a:schemeClr val="accent1"/>
                </a:solidFill>
              </a:rPr>
              <a:t>of physiotherapists in </a:t>
            </a:r>
            <a:r>
              <a:rPr lang="en-GB" sz="1400" b="1" dirty="0">
                <a:solidFill>
                  <a:schemeClr val="accent1"/>
                </a:solidFill>
              </a:rPr>
              <a:t>Kosovo</a:t>
            </a:r>
            <a:r>
              <a:rPr lang="en-GB" sz="1400" dirty="0">
                <a:solidFill>
                  <a:schemeClr val="accent1"/>
                </a:solidFill>
              </a:rPr>
              <a:t> are </a:t>
            </a:r>
            <a:r>
              <a:rPr lang="en-GB" sz="1400" b="1" dirty="0">
                <a:solidFill>
                  <a:schemeClr val="accent1"/>
                </a:solidFill>
              </a:rPr>
              <a:t>members</a:t>
            </a:r>
            <a:r>
              <a:rPr lang="en-GB" sz="1400" dirty="0">
                <a:solidFill>
                  <a:schemeClr val="accent1"/>
                </a:solidFill>
              </a:rPr>
              <a:t> of the </a:t>
            </a:r>
            <a:r>
              <a:rPr lang="en-GB" sz="1400" b="0" i="0" dirty="0">
                <a:solidFill>
                  <a:schemeClr val="accent1"/>
                </a:solidFill>
                <a:effectLst/>
                <a:latin typeface="+mj-lt"/>
              </a:rPr>
              <a:t>Oda e </a:t>
            </a:r>
            <a:r>
              <a:rPr lang="en-GB" sz="1400" b="0" i="0" dirty="0" err="1">
                <a:solidFill>
                  <a:schemeClr val="accent1"/>
                </a:solidFill>
                <a:effectLst/>
                <a:latin typeface="+mj-lt"/>
              </a:rPr>
              <a:t>Fizioterapeutëve</a:t>
            </a:r>
            <a:r>
              <a:rPr lang="en-GB" sz="1400" b="0" i="0" dirty="0">
                <a:solidFill>
                  <a:schemeClr val="accent1"/>
                </a:solidFill>
                <a:effectLst/>
                <a:latin typeface="+mj-lt"/>
              </a:rPr>
              <a:t> </a:t>
            </a:r>
            <a:r>
              <a:rPr lang="en-GB" sz="1400" b="0" i="0" dirty="0" err="1">
                <a:solidFill>
                  <a:schemeClr val="accent1"/>
                </a:solidFill>
                <a:effectLst/>
                <a:latin typeface="+mj-lt"/>
              </a:rPr>
              <a:t>të</a:t>
            </a:r>
            <a:r>
              <a:rPr lang="en-GB" sz="1400" b="0" i="0" dirty="0">
                <a:solidFill>
                  <a:schemeClr val="accent1"/>
                </a:solidFill>
                <a:effectLst/>
                <a:latin typeface="+mj-lt"/>
              </a:rPr>
              <a:t> </a:t>
            </a:r>
            <a:r>
              <a:rPr lang="en-GB" sz="1400" b="0" i="0" dirty="0" err="1">
                <a:solidFill>
                  <a:schemeClr val="accent1"/>
                </a:solidFill>
                <a:effectLst/>
                <a:latin typeface="+mj-lt"/>
              </a:rPr>
              <a:t>Kosovës</a:t>
            </a:r>
            <a:r>
              <a:rPr lang="en-GB" sz="1400" b="0" i="0" dirty="0">
                <a:solidFill>
                  <a:schemeClr val="accent1"/>
                </a:solidFill>
                <a:effectLst/>
                <a:latin typeface="+mj-lt"/>
              </a:rPr>
              <a:t>/Chamber of Physiotherapists of Kosovo </a:t>
            </a:r>
            <a:r>
              <a:rPr lang="fr-FR" sz="1400" b="0" i="0" dirty="0">
                <a:solidFill>
                  <a:schemeClr val="accent1"/>
                </a:solidFill>
                <a:effectLst/>
                <a:latin typeface="+mj-lt"/>
              </a:rPr>
              <a:t>in 2024</a:t>
            </a:r>
            <a:r>
              <a:rPr kumimoji="0" lang="en-GB" sz="1400" b="0" i="0" u="none" strike="noStrike" kern="0" cap="none" spc="0" normalizeH="0" baseline="0" noProof="0" dirty="0">
                <a:ln>
                  <a:noFill/>
                </a:ln>
                <a:solidFill>
                  <a:schemeClr val="accent1"/>
                </a:solidFill>
                <a:effectLst/>
                <a:uLnTx/>
                <a:uFillTx/>
                <a:latin typeface="+mj-lt"/>
                <a:cs typeface="Arial" panose="020B0604020202020204" pitchFamily="34" charset="0"/>
              </a:rPr>
              <a:t>.</a:t>
            </a:r>
            <a:endParaRPr lang="en-GB" sz="1400" dirty="0">
              <a:solidFill>
                <a:schemeClr val="accent1"/>
              </a:solidFill>
              <a:latin typeface="+mj-lt"/>
            </a:endParaRPr>
          </a:p>
        </p:txBody>
      </p:sp>
    </p:spTree>
    <p:extLst>
      <p:ext uri="{BB962C8B-B14F-4D97-AF65-F5344CB8AC3E}">
        <p14:creationId xmlns:p14="http://schemas.microsoft.com/office/powerpoint/2010/main" val="3823427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map of europe with different colored countries/regions&#10;&#10;Description automatically generated">
            <a:extLst>
              <a:ext uri="{FF2B5EF4-FFF2-40B4-BE49-F238E27FC236}">
                <a16:creationId xmlns:a16="http://schemas.microsoft.com/office/drawing/2014/main" id="{B7A9C59E-6676-E3CF-FF2C-78CAD9C467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043" y="1141630"/>
            <a:ext cx="6597126" cy="5249646"/>
          </a:xfrm>
          <a:prstGeom prst="rect">
            <a:avLst/>
          </a:prstGeom>
          <a:ln w="28575">
            <a:solidFill>
              <a:schemeClr val="accent3"/>
            </a:solidFill>
          </a:ln>
          <a:effectLst>
            <a:outerShdw blurRad="50800" dist="38100" dir="2700000" algn="tl" rotWithShape="0">
              <a:prstClr val="black">
                <a:alpha val="40000"/>
              </a:prstClr>
            </a:outerShdw>
          </a:effectLst>
        </p:spPr>
      </p:pic>
      <p:sp>
        <p:nvSpPr>
          <p:cNvPr id="43" name="Rectangle 42">
            <a:extLst>
              <a:ext uri="{FF2B5EF4-FFF2-40B4-BE49-F238E27FC236}">
                <a16:creationId xmlns:a16="http://schemas.microsoft.com/office/drawing/2014/main" id="{7EF0140C-A852-C9CC-AA99-DB9EFD49CCB3}"/>
              </a:ext>
            </a:extLst>
          </p:cNvPr>
          <p:cNvSpPr/>
          <p:nvPr/>
        </p:nvSpPr>
        <p:spPr>
          <a:xfrm>
            <a:off x="8811733" y="-56042"/>
            <a:ext cx="3413880" cy="692467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5C0ECC32-D037-4D74-CCED-32E2E78F4DC0}"/>
              </a:ext>
            </a:extLst>
          </p:cNvPr>
          <p:cNvSpPr/>
          <p:nvPr/>
        </p:nvSpPr>
        <p:spPr>
          <a:xfrm>
            <a:off x="8284273" y="394834"/>
            <a:ext cx="3482143" cy="3624638"/>
          </a:xfrm>
          <a:prstGeom prst="rect">
            <a:avLst/>
          </a:prstGeom>
          <a:solidFill>
            <a:schemeClr val="accent6">
              <a:lumMod val="95000"/>
            </a:schemeClr>
          </a:solidFill>
          <a:ln w="28575">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FC5759D-51AD-A1FD-0331-37B01D66F838}"/>
              </a:ext>
            </a:extLst>
          </p:cNvPr>
          <p:cNvSpPr txBox="1">
            <a:spLocks/>
          </p:cNvSpPr>
          <p:nvPr/>
        </p:nvSpPr>
        <p:spPr>
          <a:xfrm>
            <a:off x="391725" y="305524"/>
            <a:ext cx="5977086" cy="682738"/>
          </a:xfrm>
          <a:prstGeom prst="rect">
            <a:avLst/>
          </a:prstGeom>
          <a:no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latin typeface="Arial" panose="020B0604020202020204" pitchFamily="34" charset="0"/>
                <a:cs typeface="Arial" panose="020B0604020202020204" pitchFamily="34" charset="0"/>
              </a:rPr>
              <a:t>MEMBERSHIP AND </a:t>
            </a:r>
            <a:r>
              <a:rPr lang="en-GB" sz="2400" b="1" cap="all" dirty="0">
                <a:latin typeface="Arial" panose="020B0604020202020204" pitchFamily="34" charset="0"/>
                <a:cs typeface="Arial" panose="020B0604020202020204" pitchFamily="34" charset="0"/>
              </a:rPr>
              <a:t>physiotherapy workforce</a:t>
            </a:r>
            <a:endParaRPr lang="en-US" sz="2400" b="1" cap="all" dirty="0">
              <a:solidFill>
                <a:schemeClr val="accent4"/>
              </a:solidFill>
            </a:endParaRPr>
          </a:p>
        </p:txBody>
      </p:sp>
      <p:graphicFrame>
        <p:nvGraphicFramePr>
          <p:cNvPr id="34" name="Chart 33">
            <a:extLst>
              <a:ext uri="{FF2B5EF4-FFF2-40B4-BE49-F238E27FC236}">
                <a16:creationId xmlns:a16="http://schemas.microsoft.com/office/drawing/2014/main" id="{E6058E72-9226-DE16-1DC1-1442CB255FC9}"/>
              </a:ext>
            </a:extLst>
          </p:cNvPr>
          <p:cNvGraphicFramePr/>
          <p:nvPr>
            <p:extLst>
              <p:ext uri="{D42A27DB-BD31-4B8C-83A1-F6EECF244321}">
                <p14:modId xmlns:p14="http://schemas.microsoft.com/office/powerpoint/2010/main" val="4137894987"/>
              </p:ext>
            </p:extLst>
          </p:nvPr>
        </p:nvGraphicFramePr>
        <p:xfrm>
          <a:off x="8398387" y="1175340"/>
          <a:ext cx="3229088" cy="2813435"/>
        </p:xfrm>
        <a:graphic>
          <a:graphicData uri="http://schemas.openxmlformats.org/drawingml/2006/chart">
            <c:chart xmlns:c="http://schemas.openxmlformats.org/drawingml/2006/chart" xmlns:r="http://schemas.openxmlformats.org/officeDocument/2006/relationships" r:id="rId3"/>
          </a:graphicData>
        </a:graphic>
      </p:graphicFrame>
      <p:sp>
        <p:nvSpPr>
          <p:cNvPr id="36" name="TextBox 35">
            <a:extLst>
              <a:ext uri="{FF2B5EF4-FFF2-40B4-BE49-F238E27FC236}">
                <a16:creationId xmlns:a16="http://schemas.microsoft.com/office/drawing/2014/main" id="{179AB1B1-7064-FF95-AEE4-257B554E3371}"/>
              </a:ext>
            </a:extLst>
          </p:cNvPr>
          <p:cNvSpPr txBox="1"/>
          <p:nvPr/>
        </p:nvSpPr>
        <p:spPr>
          <a:xfrm>
            <a:off x="8284273" y="509966"/>
            <a:ext cx="3457934" cy="584775"/>
          </a:xfrm>
          <a:prstGeom prst="rect">
            <a:avLst/>
          </a:prstGeom>
          <a:noFill/>
        </p:spPr>
        <p:txBody>
          <a:bodyPr wrap="none" rtlCol="0">
            <a:spAutoFit/>
          </a:bodyPr>
          <a:lstStyle/>
          <a:p>
            <a:pPr algn="ctr"/>
            <a:r>
              <a:rPr lang="en-GB" sz="1600" b="1" dirty="0"/>
              <a:t>PHYSIOTHERAPISTS PER 10,000</a:t>
            </a:r>
          </a:p>
          <a:p>
            <a:pPr algn="ctr"/>
            <a:r>
              <a:rPr lang="en-GB" sz="1600" b="1" dirty="0"/>
              <a:t>POPULATION IN THE REGION</a:t>
            </a:r>
          </a:p>
        </p:txBody>
      </p:sp>
      <p:sp>
        <p:nvSpPr>
          <p:cNvPr id="39" name="Rectangle 38">
            <a:extLst>
              <a:ext uri="{FF2B5EF4-FFF2-40B4-BE49-F238E27FC236}">
                <a16:creationId xmlns:a16="http://schemas.microsoft.com/office/drawing/2014/main" id="{037BCFC3-A35B-ADA7-4BCE-3489075CE30D}"/>
              </a:ext>
            </a:extLst>
          </p:cNvPr>
          <p:cNvSpPr/>
          <p:nvPr/>
        </p:nvSpPr>
        <p:spPr>
          <a:xfrm>
            <a:off x="8284273" y="4928010"/>
            <a:ext cx="3482143" cy="1463266"/>
          </a:xfrm>
          <a:prstGeom prst="rect">
            <a:avLst/>
          </a:prstGeom>
          <a:solidFill>
            <a:schemeClr val="accent3"/>
          </a:solidFill>
          <a:ln w="28575">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a:p>
            <a:pPr algn="ctr"/>
            <a:endParaRPr lang="en-GB">
              <a:solidFill>
                <a:schemeClr val="tx1"/>
              </a:solidFill>
            </a:endParaRPr>
          </a:p>
        </p:txBody>
      </p:sp>
      <p:sp>
        <p:nvSpPr>
          <p:cNvPr id="40" name="Oval 39">
            <a:extLst>
              <a:ext uri="{FF2B5EF4-FFF2-40B4-BE49-F238E27FC236}">
                <a16:creationId xmlns:a16="http://schemas.microsoft.com/office/drawing/2014/main" id="{6B088F21-7FBF-F784-4F99-E97FA3ECA402}"/>
              </a:ext>
            </a:extLst>
          </p:cNvPr>
          <p:cNvSpPr/>
          <p:nvPr/>
        </p:nvSpPr>
        <p:spPr>
          <a:xfrm>
            <a:off x="9473334" y="4276905"/>
            <a:ext cx="1281722" cy="1281722"/>
          </a:xfrm>
          <a:prstGeom prst="ellipse">
            <a:avLst/>
          </a:prstGeom>
          <a:ln w="38100">
            <a:solidFill>
              <a:schemeClr val="tx1"/>
            </a:solidFill>
          </a:ln>
          <a:effectLst/>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sz="4800" b="1">
              <a:solidFill>
                <a:schemeClr val="tx1"/>
              </a:solidFill>
            </a:endParaRPr>
          </a:p>
        </p:txBody>
      </p:sp>
      <p:sp>
        <p:nvSpPr>
          <p:cNvPr id="41" name="TextBox 40">
            <a:extLst>
              <a:ext uri="{FF2B5EF4-FFF2-40B4-BE49-F238E27FC236}">
                <a16:creationId xmlns:a16="http://schemas.microsoft.com/office/drawing/2014/main" id="{1FE7538C-64D7-BF64-537F-16A503D96406}"/>
              </a:ext>
            </a:extLst>
          </p:cNvPr>
          <p:cNvSpPr txBox="1"/>
          <p:nvPr/>
        </p:nvSpPr>
        <p:spPr>
          <a:xfrm>
            <a:off x="8324867" y="5602899"/>
            <a:ext cx="3457933"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GB" sz="1200" b="0" i="0" u="none" strike="noStrike" kern="0" cap="none" spc="0" normalizeH="0" baseline="0" noProof="0" dirty="0">
                <a:ln>
                  <a:noFill/>
                </a:ln>
                <a:solidFill>
                  <a:srgbClr val="004CFF"/>
                </a:solidFill>
                <a:effectLst/>
                <a:uLnTx/>
                <a:uFillTx/>
                <a:cs typeface="Arial" panose="020B0604020202020204" pitchFamily="34" charset="0"/>
              </a:rPr>
              <a:t>is the number of </a:t>
            </a:r>
            <a:r>
              <a:rPr kumimoji="0" lang="en-GB" sz="1200" b="1" i="0" u="none" strike="noStrike" kern="0" cap="none" spc="0" normalizeH="0" baseline="0" noProof="0" dirty="0">
                <a:ln>
                  <a:noFill/>
                </a:ln>
                <a:solidFill>
                  <a:srgbClr val="004CFF"/>
                </a:solidFill>
                <a:effectLst/>
                <a:uLnTx/>
                <a:uFillTx/>
                <a:cs typeface="Arial" panose="020B0604020202020204" pitchFamily="34" charset="0"/>
              </a:rPr>
              <a:t>practising physiotherapists </a:t>
            </a:r>
            <a:r>
              <a:rPr kumimoji="0" lang="en-GB" sz="1200" b="0" i="0" u="none" strike="noStrike" kern="0" cap="none" spc="0" normalizeH="0" baseline="0" noProof="0" dirty="0">
                <a:ln>
                  <a:noFill/>
                </a:ln>
                <a:solidFill>
                  <a:srgbClr val="004CFF"/>
                </a:solidFill>
                <a:effectLst/>
                <a:uLnTx/>
                <a:uFillTx/>
                <a:cs typeface="Arial" panose="020B0604020202020204" pitchFamily="34" charset="0"/>
              </a:rPr>
              <a:t>per 10,000 population in </a:t>
            </a:r>
            <a:r>
              <a:rPr lang="en-GB" sz="1200" b="1" kern="0" dirty="0">
                <a:solidFill>
                  <a:srgbClr val="004CFF"/>
                </a:solidFill>
                <a:cs typeface="Arial" panose="020B0604020202020204" pitchFamily="34" charset="0"/>
              </a:rPr>
              <a:t>Kosovo</a:t>
            </a:r>
            <a:br>
              <a:rPr lang="en-GB" sz="1200" b="1" kern="0" dirty="0">
                <a:solidFill>
                  <a:srgbClr val="004CFF"/>
                </a:solidFill>
                <a:cs typeface="Arial" panose="020B0604020202020204" pitchFamily="34" charset="0"/>
              </a:rPr>
            </a:br>
            <a:r>
              <a:rPr lang="en-GB" sz="1200" kern="0" dirty="0">
                <a:solidFill>
                  <a:srgbClr val="004CFF"/>
                </a:solidFill>
                <a:cs typeface="Arial" panose="020B0604020202020204" pitchFamily="34" charset="0"/>
              </a:rPr>
              <a:t>in </a:t>
            </a:r>
            <a:r>
              <a:rPr lang="en-GB" sz="1200" b="1" kern="0" dirty="0">
                <a:solidFill>
                  <a:srgbClr val="004CFF"/>
                </a:solidFill>
                <a:cs typeface="Arial" panose="020B0604020202020204" pitchFamily="34" charset="0"/>
              </a:rPr>
              <a:t>2024</a:t>
            </a:r>
            <a:r>
              <a:rPr kumimoji="0" lang="en-GB" sz="1200" b="0" i="0" u="none" strike="noStrike" kern="0" cap="none" spc="0" normalizeH="0" baseline="0" noProof="0" dirty="0">
                <a:ln>
                  <a:noFill/>
                </a:ln>
                <a:solidFill>
                  <a:srgbClr val="004CFF"/>
                </a:solidFill>
                <a:effectLst/>
                <a:uLnTx/>
                <a:uFillTx/>
                <a:cs typeface="Arial" panose="020B0604020202020204" pitchFamily="34" charset="0"/>
              </a:rPr>
              <a:t>.</a:t>
            </a:r>
            <a:endParaRPr lang="en-GB" sz="1200" dirty="0"/>
          </a:p>
        </p:txBody>
      </p:sp>
      <p:sp>
        <p:nvSpPr>
          <p:cNvPr id="38" name="TextBox 37">
            <a:extLst>
              <a:ext uri="{FF2B5EF4-FFF2-40B4-BE49-F238E27FC236}">
                <a16:creationId xmlns:a16="http://schemas.microsoft.com/office/drawing/2014/main" id="{CAEDE65F-61B0-DA09-982D-8DF8E761CF4A}"/>
              </a:ext>
            </a:extLst>
          </p:cNvPr>
          <p:cNvSpPr txBox="1"/>
          <p:nvPr/>
        </p:nvSpPr>
        <p:spPr>
          <a:xfrm>
            <a:off x="9367892" y="4630179"/>
            <a:ext cx="1444314" cy="584775"/>
          </a:xfrm>
          <a:prstGeom prst="rect">
            <a:avLst/>
          </a:prstGeom>
          <a:noFill/>
        </p:spPr>
        <p:txBody>
          <a:bodyPr wrap="square" rtlCol="0">
            <a:spAutoFit/>
          </a:bodyPr>
          <a:lstStyle/>
          <a:p>
            <a:pPr algn="ctr"/>
            <a:r>
              <a:rPr lang="en-GB" sz="3200" b="1" dirty="0">
                <a:solidFill>
                  <a:srgbClr val="004CFF"/>
                </a:solidFill>
                <a:cs typeface="Arial" panose="020B0604020202020204" pitchFamily="34" charset="0"/>
              </a:rPr>
              <a:t>4.48</a:t>
            </a:r>
          </a:p>
        </p:txBody>
      </p:sp>
      <p:sp>
        <p:nvSpPr>
          <p:cNvPr id="5" name="TextBox 4">
            <a:extLst>
              <a:ext uri="{FF2B5EF4-FFF2-40B4-BE49-F238E27FC236}">
                <a16:creationId xmlns:a16="http://schemas.microsoft.com/office/drawing/2014/main" id="{47C72EA7-9178-426F-44A5-0D83480FCA9D}"/>
              </a:ext>
            </a:extLst>
          </p:cNvPr>
          <p:cNvSpPr txBox="1"/>
          <p:nvPr/>
        </p:nvSpPr>
        <p:spPr>
          <a:xfrm rot="16200000">
            <a:off x="11021735" y="5738289"/>
            <a:ext cx="1981633" cy="261610"/>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GB" sz="1100" i="0" u="none" strike="noStrike" kern="0" cap="none" spc="0" normalizeH="0" baseline="0" noProof="0">
                <a:ln>
                  <a:noFill/>
                </a:ln>
                <a:solidFill>
                  <a:schemeClr val="bg1"/>
                </a:solidFill>
                <a:effectLst/>
                <a:uLnTx/>
                <a:uFillTx/>
                <a:cs typeface="Arial" panose="020B0604020202020204" pitchFamily="34" charset="0"/>
              </a:rPr>
              <a:t>© World Physiotherapy 2024</a:t>
            </a:r>
            <a:endParaRPr kumimoji="0" lang="en-US" sz="1100" i="0" u="none" strike="noStrike" kern="0" cap="none" spc="0" normalizeH="0" baseline="0" noProof="0">
              <a:ln>
                <a:noFill/>
              </a:ln>
              <a:solidFill>
                <a:schemeClr val="bg1"/>
              </a:solidFill>
              <a:effectLst/>
              <a:uLnTx/>
              <a:uFillTx/>
            </a:endParaRPr>
          </a:p>
        </p:txBody>
      </p:sp>
      <p:sp>
        <p:nvSpPr>
          <p:cNvPr id="7" name="Rectangle 6">
            <a:extLst>
              <a:ext uri="{FF2B5EF4-FFF2-40B4-BE49-F238E27FC236}">
                <a16:creationId xmlns:a16="http://schemas.microsoft.com/office/drawing/2014/main" id="{E8B855A0-6A6E-C8AD-181A-3E4E643DFFDB}"/>
              </a:ext>
            </a:extLst>
          </p:cNvPr>
          <p:cNvSpPr/>
          <p:nvPr/>
        </p:nvSpPr>
        <p:spPr>
          <a:xfrm>
            <a:off x="5567922" y="1493483"/>
            <a:ext cx="2509278" cy="1935517"/>
          </a:xfrm>
          <a:prstGeom prst="rect">
            <a:avLst/>
          </a:prstGeom>
          <a:solidFill>
            <a:schemeClr val="tx1"/>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a:ln>
                <a:noFill/>
              </a:ln>
              <a:solidFill>
                <a:schemeClr val="accent4"/>
              </a:solidFill>
              <a:effectLst/>
              <a:uLnTx/>
              <a:uFillTx/>
              <a:latin typeface="Arial" panose="020B0604020202020204"/>
              <a:ea typeface="+mn-ea"/>
              <a:cs typeface="+mn-cs"/>
            </a:endParaRPr>
          </a:p>
        </p:txBody>
      </p:sp>
      <p:sp>
        <p:nvSpPr>
          <p:cNvPr id="8" name="TextBox 7">
            <a:extLst>
              <a:ext uri="{FF2B5EF4-FFF2-40B4-BE49-F238E27FC236}">
                <a16:creationId xmlns:a16="http://schemas.microsoft.com/office/drawing/2014/main" id="{65D8F16C-3644-8AB4-F679-E552CCE51C7E}"/>
              </a:ext>
            </a:extLst>
          </p:cNvPr>
          <p:cNvSpPr txBox="1"/>
          <p:nvPr/>
        </p:nvSpPr>
        <p:spPr>
          <a:xfrm>
            <a:off x="5529822" y="1606023"/>
            <a:ext cx="2577410" cy="1754326"/>
          </a:xfrm>
          <a:prstGeom prst="rect">
            <a:avLst/>
          </a:prstGeom>
          <a:noFill/>
        </p:spPr>
        <p:txBody>
          <a:bodyPr wrap="square" rtlCol="0">
            <a:spAutoFit/>
          </a:bodyPr>
          <a:lstStyle/>
          <a:p>
            <a:pPr algn="ctr">
              <a:defRPr/>
            </a:pPr>
            <a:r>
              <a:rPr lang="en-GB" b="1" cap="all" dirty="0">
                <a:solidFill>
                  <a:schemeClr val="bg1"/>
                </a:solidFill>
                <a:latin typeface="Arial" panose="020B0604020202020204" pitchFamily="34" charset="0"/>
                <a:cs typeface="Arial" panose="020B0604020202020204" pitchFamily="34" charset="0"/>
              </a:rPr>
              <a:t>Number of </a:t>
            </a:r>
            <a:r>
              <a:rPr lang="en-GB" b="1" i="0" cap="all" dirty="0">
                <a:solidFill>
                  <a:schemeClr val="accent3"/>
                </a:solidFill>
                <a:effectLst/>
                <a:latin typeface="+mj-lt"/>
              </a:rPr>
              <a:t>practising physiotherapists</a:t>
            </a:r>
            <a:r>
              <a:rPr lang="en-GB" b="1" i="0" cap="all" dirty="0">
                <a:solidFill>
                  <a:schemeClr val="bg1"/>
                </a:solidFill>
                <a:effectLst/>
                <a:latin typeface="+mj-lt"/>
              </a:rPr>
              <a:t> per 10,000 population IN </a:t>
            </a:r>
            <a:br>
              <a:rPr lang="en-GB" b="1" i="0" cap="all" dirty="0">
                <a:solidFill>
                  <a:schemeClr val="bg1"/>
                </a:solidFill>
                <a:effectLst/>
                <a:latin typeface="+mj-lt"/>
              </a:rPr>
            </a:br>
            <a:r>
              <a:rPr lang="en-GB" b="1" i="0" cap="all" dirty="0">
                <a:solidFill>
                  <a:schemeClr val="bg1"/>
                </a:solidFill>
                <a:effectLst/>
                <a:latin typeface="+mj-lt"/>
              </a:rPr>
              <a:t>EUROPE</a:t>
            </a:r>
            <a:endParaRPr lang="en-US" b="1" cap="all" dirty="0">
              <a:solidFill>
                <a:schemeClr val="bg1"/>
              </a:solidFill>
              <a:latin typeface="+mj-lt"/>
              <a:cs typeface="Arial" panose="020B0604020202020204" pitchFamily="34" charset="0"/>
            </a:endParaRPr>
          </a:p>
        </p:txBody>
      </p:sp>
    </p:spTree>
    <p:extLst>
      <p:ext uri="{BB962C8B-B14F-4D97-AF65-F5344CB8AC3E}">
        <p14:creationId xmlns:p14="http://schemas.microsoft.com/office/powerpoint/2010/main" val="2841749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0592929-8A40-3C2D-2F0B-F6191AF5C77A}"/>
              </a:ext>
            </a:extLst>
          </p:cNvPr>
          <p:cNvSpPr/>
          <p:nvPr/>
        </p:nvSpPr>
        <p:spPr>
          <a:xfrm>
            <a:off x="7023274" y="884363"/>
            <a:ext cx="4787726" cy="5818434"/>
          </a:xfrm>
          <a:prstGeom prst="rect">
            <a:avLst/>
          </a:prstGeom>
          <a:solidFill>
            <a:srgbClr val="F0F0F0"/>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outerShdw blurRad="50800" dist="38100" dir="5400000" algn="t" rotWithShape="0">
                  <a:prstClr val="black">
                    <a:alpha val="40000"/>
                  </a:prstClr>
                </a:outerShdw>
              </a:effectLst>
              <a:uLnTx/>
              <a:uFillTx/>
            </a:endParaRPr>
          </a:p>
        </p:txBody>
      </p:sp>
      <p:sp>
        <p:nvSpPr>
          <p:cNvPr id="12" name="Rectangle 11">
            <a:extLst>
              <a:ext uri="{FF2B5EF4-FFF2-40B4-BE49-F238E27FC236}">
                <a16:creationId xmlns:a16="http://schemas.microsoft.com/office/drawing/2014/main" id="{C0E8457D-2B47-5738-AFED-68D690B1F708}"/>
              </a:ext>
            </a:extLst>
          </p:cNvPr>
          <p:cNvSpPr/>
          <p:nvPr/>
        </p:nvSpPr>
        <p:spPr>
          <a:xfrm>
            <a:off x="154525" y="884363"/>
            <a:ext cx="6682004" cy="2700000"/>
          </a:xfrm>
          <a:prstGeom prst="rect">
            <a:avLst/>
          </a:prstGeom>
          <a:solidFill>
            <a:schemeClr val="bg1"/>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outerShdw blurRad="50800" dist="38100" dir="5400000" algn="t" rotWithShape="0">
                  <a:prstClr val="black">
                    <a:alpha val="40000"/>
                  </a:prstClr>
                </a:outerShdw>
              </a:effectLst>
              <a:uLnTx/>
              <a:uFillTx/>
            </a:endParaRPr>
          </a:p>
        </p:txBody>
      </p:sp>
      <p:sp>
        <p:nvSpPr>
          <p:cNvPr id="2" name="Title 1">
            <a:extLst>
              <a:ext uri="{FF2B5EF4-FFF2-40B4-BE49-F238E27FC236}">
                <a16:creationId xmlns:a16="http://schemas.microsoft.com/office/drawing/2014/main" id="{4FC5759D-51AD-A1FD-0331-37B01D66F838}"/>
              </a:ext>
            </a:extLst>
          </p:cNvPr>
          <p:cNvSpPr txBox="1">
            <a:spLocks/>
          </p:cNvSpPr>
          <p:nvPr/>
        </p:nvSpPr>
        <p:spPr>
          <a:xfrm>
            <a:off x="154524" y="221115"/>
            <a:ext cx="2809921" cy="461665"/>
          </a:xfrm>
          <a:prstGeom prst="rect">
            <a:avLst/>
          </a:prstGeom>
          <a:no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solidFill>
                  <a:schemeClr val="bg1"/>
                </a:solidFill>
                <a:latin typeface="Arial" panose="020B0604020202020204" pitchFamily="34" charset="0"/>
                <a:cs typeface="Arial" panose="020B0604020202020204" pitchFamily="34" charset="0"/>
              </a:rPr>
              <a:t>GENDER</a:t>
            </a:r>
            <a:endParaRPr lang="en-US" sz="2400" b="1" cap="all" dirty="0">
              <a:solidFill>
                <a:schemeClr val="accent3"/>
              </a:solidFill>
            </a:endParaRPr>
          </a:p>
        </p:txBody>
      </p:sp>
      <p:graphicFrame>
        <p:nvGraphicFramePr>
          <p:cNvPr id="20" name="Chart 19">
            <a:extLst>
              <a:ext uri="{FF2B5EF4-FFF2-40B4-BE49-F238E27FC236}">
                <a16:creationId xmlns:a16="http://schemas.microsoft.com/office/drawing/2014/main" id="{ACA31B26-15B1-9310-D6FC-29DFB7B05F8D}"/>
              </a:ext>
            </a:extLst>
          </p:cNvPr>
          <p:cNvGraphicFramePr/>
          <p:nvPr>
            <p:extLst>
              <p:ext uri="{D42A27DB-BD31-4B8C-83A1-F6EECF244321}">
                <p14:modId xmlns:p14="http://schemas.microsoft.com/office/powerpoint/2010/main" val="2034420512"/>
              </p:ext>
            </p:extLst>
          </p:nvPr>
        </p:nvGraphicFramePr>
        <p:xfrm>
          <a:off x="903949" y="1156470"/>
          <a:ext cx="2060496" cy="1373663"/>
        </p:xfrm>
        <a:graphic>
          <a:graphicData uri="http://schemas.openxmlformats.org/drawingml/2006/chart">
            <c:chart xmlns:c="http://schemas.openxmlformats.org/drawingml/2006/chart" xmlns:r="http://schemas.openxmlformats.org/officeDocument/2006/relationships" r:id="rId3"/>
          </a:graphicData>
        </a:graphic>
      </p:graphicFrame>
      <p:sp>
        <p:nvSpPr>
          <p:cNvPr id="21" name="TextBox 20">
            <a:extLst>
              <a:ext uri="{FF2B5EF4-FFF2-40B4-BE49-F238E27FC236}">
                <a16:creationId xmlns:a16="http://schemas.microsoft.com/office/drawing/2014/main" id="{3623160F-D6EB-70E5-ADF8-4DD202773480}"/>
              </a:ext>
            </a:extLst>
          </p:cNvPr>
          <p:cNvSpPr txBox="1"/>
          <p:nvPr/>
        </p:nvSpPr>
        <p:spPr>
          <a:xfrm>
            <a:off x="1585383" y="1657370"/>
            <a:ext cx="697628" cy="400110"/>
          </a:xfrm>
          <a:prstGeom prst="rect">
            <a:avLst/>
          </a:prstGeom>
          <a:noFill/>
        </p:spPr>
        <p:txBody>
          <a:bodyPr wrap="none" rtlCol="0">
            <a:spAutoFit/>
          </a:bodyPr>
          <a:lstStyle/>
          <a:p>
            <a:pPr algn="ctr"/>
            <a:r>
              <a:rPr lang="en-GB" sz="2000" b="1" dirty="0"/>
              <a:t>58%</a:t>
            </a:r>
          </a:p>
        </p:txBody>
      </p:sp>
      <p:sp>
        <p:nvSpPr>
          <p:cNvPr id="24" name="TextBox 23">
            <a:extLst>
              <a:ext uri="{FF2B5EF4-FFF2-40B4-BE49-F238E27FC236}">
                <a16:creationId xmlns:a16="http://schemas.microsoft.com/office/drawing/2014/main" id="{B53E1AB3-7DE8-40F4-D746-0CEB03E42795}"/>
              </a:ext>
            </a:extLst>
          </p:cNvPr>
          <p:cNvSpPr txBox="1"/>
          <p:nvPr/>
        </p:nvSpPr>
        <p:spPr>
          <a:xfrm>
            <a:off x="1309894" y="2506156"/>
            <a:ext cx="2201992" cy="1092607"/>
          </a:xfrm>
          <a:prstGeom prst="rect">
            <a:avLst/>
          </a:prstGeom>
          <a:noFill/>
        </p:spPr>
        <p:txBody>
          <a:bodyPr wrap="square" rtlCol="0">
            <a:spAutoFit/>
          </a:bodyPr>
          <a:lstStyle/>
          <a:p>
            <a:r>
              <a:rPr lang="en-GB" sz="1300" dirty="0">
                <a:effectLst/>
                <a:latin typeface="Arial" panose="020B0604020202020204" pitchFamily="34" charset="0"/>
                <a:ea typeface="Calibri" panose="020F0502020204030204" pitchFamily="34" charset="0"/>
                <a:cs typeface="Latha" panose="020B0604020202020204" pitchFamily="34" charset="0"/>
              </a:rPr>
              <a:t>of physiotherapists in the </a:t>
            </a:r>
            <a:r>
              <a:rPr lang="en-US" sz="1300" b="1" dirty="0">
                <a:effectLst/>
                <a:latin typeface="Arial" panose="020B0604020202020204" pitchFamily="34" charset="0"/>
                <a:ea typeface="Calibri" panose="020F0502020204030204" pitchFamily="34" charset="0"/>
                <a:cs typeface="Latha" panose="020B0604020202020204" pitchFamily="34" charset="0"/>
              </a:rPr>
              <a:t>Chamber of Physiotherapists of Kosovo </a:t>
            </a:r>
            <a:r>
              <a:rPr lang="en-GB" sz="1300" dirty="0">
                <a:effectLst/>
                <a:latin typeface="Arial" panose="020B0604020202020204" pitchFamily="34" charset="0"/>
                <a:ea typeface="Calibri" panose="020F0502020204030204" pitchFamily="34" charset="0"/>
                <a:cs typeface="Latha" panose="020B0604020202020204" pitchFamily="34" charset="0"/>
              </a:rPr>
              <a:t>are female</a:t>
            </a:r>
          </a:p>
          <a:p>
            <a:endParaRPr lang="en-GB" sz="1300" dirty="0"/>
          </a:p>
        </p:txBody>
      </p:sp>
      <p:sp>
        <p:nvSpPr>
          <p:cNvPr id="26" name="Rectangle 25">
            <a:extLst>
              <a:ext uri="{FF2B5EF4-FFF2-40B4-BE49-F238E27FC236}">
                <a16:creationId xmlns:a16="http://schemas.microsoft.com/office/drawing/2014/main" id="{19BF2BAA-D413-FC98-327D-8BB64B3A6B5A}"/>
              </a:ext>
            </a:extLst>
          </p:cNvPr>
          <p:cNvSpPr/>
          <p:nvPr/>
        </p:nvSpPr>
        <p:spPr>
          <a:xfrm>
            <a:off x="154525" y="4002797"/>
            <a:ext cx="6682004" cy="2700000"/>
          </a:xfrm>
          <a:prstGeom prst="rect">
            <a:avLst/>
          </a:prstGeom>
          <a:solidFill>
            <a:schemeClr val="bg1"/>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outerShdw blurRad="50800" dist="38100" dir="5400000" algn="t" rotWithShape="0">
                  <a:prstClr val="black">
                    <a:alpha val="40000"/>
                  </a:prstClr>
                </a:outerShdw>
              </a:effectLst>
              <a:uLnTx/>
              <a:uFillTx/>
            </a:endParaRPr>
          </a:p>
        </p:txBody>
      </p:sp>
      <p:graphicFrame>
        <p:nvGraphicFramePr>
          <p:cNvPr id="32" name="Chart 31">
            <a:extLst>
              <a:ext uri="{FF2B5EF4-FFF2-40B4-BE49-F238E27FC236}">
                <a16:creationId xmlns:a16="http://schemas.microsoft.com/office/drawing/2014/main" id="{43CB3534-8DE3-480C-5C8A-A0A367804615}"/>
              </a:ext>
            </a:extLst>
          </p:cNvPr>
          <p:cNvGraphicFramePr/>
          <p:nvPr>
            <p:extLst>
              <p:ext uri="{D42A27DB-BD31-4B8C-83A1-F6EECF244321}">
                <p14:modId xmlns:p14="http://schemas.microsoft.com/office/powerpoint/2010/main" val="2237349990"/>
              </p:ext>
            </p:extLst>
          </p:nvPr>
        </p:nvGraphicFramePr>
        <p:xfrm>
          <a:off x="897470" y="4276400"/>
          <a:ext cx="2060496" cy="1373663"/>
        </p:xfrm>
        <a:graphic>
          <a:graphicData uri="http://schemas.openxmlformats.org/drawingml/2006/chart">
            <c:chart xmlns:c="http://schemas.openxmlformats.org/drawingml/2006/chart" xmlns:r="http://schemas.openxmlformats.org/officeDocument/2006/relationships" r:id="rId4"/>
          </a:graphicData>
        </a:graphic>
      </p:graphicFrame>
      <p:sp>
        <p:nvSpPr>
          <p:cNvPr id="33" name="TextBox 32">
            <a:extLst>
              <a:ext uri="{FF2B5EF4-FFF2-40B4-BE49-F238E27FC236}">
                <a16:creationId xmlns:a16="http://schemas.microsoft.com/office/drawing/2014/main" id="{F51A64D0-0DF2-E14F-8336-BBF462BC0C2D}"/>
              </a:ext>
            </a:extLst>
          </p:cNvPr>
          <p:cNvSpPr txBox="1"/>
          <p:nvPr/>
        </p:nvSpPr>
        <p:spPr>
          <a:xfrm>
            <a:off x="1582948" y="4772701"/>
            <a:ext cx="697627" cy="400110"/>
          </a:xfrm>
          <a:prstGeom prst="rect">
            <a:avLst/>
          </a:prstGeom>
          <a:noFill/>
        </p:spPr>
        <p:txBody>
          <a:bodyPr wrap="square" rtlCol="0">
            <a:spAutoFit/>
          </a:bodyPr>
          <a:lstStyle/>
          <a:p>
            <a:pPr algn="ctr"/>
            <a:r>
              <a:rPr lang="en-GB" sz="2000" b="1" dirty="0"/>
              <a:t>64%</a:t>
            </a:r>
          </a:p>
        </p:txBody>
      </p:sp>
      <p:sp>
        <p:nvSpPr>
          <p:cNvPr id="37" name="TextBox 36">
            <a:extLst>
              <a:ext uri="{FF2B5EF4-FFF2-40B4-BE49-F238E27FC236}">
                <a16:creationId xmlns:a16="http://schemas.microsoft.com/office/drawing/2014/main" id="{3FDFA7D9-4830-8C55-2539-5ADB3B745DF1}"/>
              </a:ext>
            </a:extLst>
          </p:cNvPr>
          <p:cNvSpPr txBox="1"/>
          <p:nvPr/>
        </p:nvSpPr>
        <p:spPr>
          <a:xfrm>
            <a:off x="1317082" y="5659258"/>
            <a:ext cx="2199641" cy="892552"/>
          </a:xfrm>
          <a:prstGeom prst="rect">
            <a:avLst/>
          </a:prstGeom>
          <a:noFill/>
        </p:spPr>
        <p:txBody>
          <a:bodyPr wrap="square" rtlCol="0">
            <a:spAutoFit/>
          </a:bodyPr>
          <a:lstStyle/>
          <a:p>
            <a:r>
              <a:rPr lang="en-GB" sz="1300" dirty="0">
                <a:effectLst/>
                <a:latin typeface="Arial" panose="020B0604020202020204" pitchFamily="34" charset="0"/>
                <a:ea typeface="Calibri" panose="020F0502020204030204" pitchFamily="34" charset="0"/>
                <a:cs typeface="Latha" panose="020B0604020202020204" pitchFamily="34" charset="0"/>
              </a:rPr>
              <a:t>of physiotherapists in </a:t>
            </a:r>
            <a:r>
              <a:rPr lang="en-GB" sz="1300" b="1" dirty="0">
                <a:effectLst/>
                <a:latin typeface="Arial" panose="020B0604020202020204" pitchFamily="34" charset="0"/>
                <a:ea typeface="Calibri" panose="020F0502020204030204" pitchFamily="34" charset="0"/>
                <a:cs typeface="Latha" panose="020B0604020202020204" pitchFamily="34" charset="0"/>
              </a:rPr>
              <a:t>member organisations</a:t>
            </a:r>
            <a:r>
              <a:rPr lang="en-GB" sz="1300" dirty="0">
                <a:effectLst/>
                <a:latin typeface="Arial" panose="020B0604020202020204" pitchFamily="34" charset="0"/>
                <a:ea typeface="Calibri" panose="020F0502020204030204" pitchFamily="34" charset="0"/>
                <a:cs typeface="Latha" panose="020B0604020202020204" pitchFamily="34" charset="0"/>
              </a:rPr>
              <a:t> in the </a:t>
            </a:r>
            <a:r>
              <a:rPr lang="en-GB" sz="1300" b="1" dirty="0">
                <a:effectLst/>
                <a:latin typeface="Arial" panose="020B0604020202020204" pitchFamily="34" charset="0"/>
                <a:ea typeface="Calibri" panose="020F0502020204030204" pitchFamily="34" charset="0"/>
                <a:cs typeface="Latha" panose="020B0604020202020204" pitchFamily="34" charset="0"/>
              </a:rPr>
              <a:t>Europe region </a:t>
            </a:r>
            <a:r>
              <a:rPr lang="en-GB" sz="1300" dirty="0">
                <a:effectLst/>
                <a:latin typeface="Arial" panose="020B0604020202020204" pitchFamily="34" charset="0"/>
                <a:ea typeface="Calibri" panose="020F0502020204030204" pitchFamily="34" charset="0"/>
                <a:cs typeface="Latha" panose="020B0604020202020204" pitchFamily="34" charset="0"/>
              </a:rPr>
              <a:t>are female</a:t>
            </a:r>
          </a:p>
        </p:txBody>
      </p:sp>
      <p:sp>
        <p:nvSpPr>
          <p:cNvPr id="58" name="Rectangle 57">
            <a:extLst>
              <a:ext uri="{FF2B5EF4-FFF2-40B4-BE49-F238E27FC236}">
                <a16:creationId xmlns:a16="http://schemas.microsoft.com/office/drawing/2014/main" id="{E8FD58EB-66AB-032A-999B-C04921E4B6AC}"/>
              </a:ext>
            </a:extLst>
          </p:cNvPr>
          <p:cNvSpPr/>
          <p:nvPr/>
        </p:nvSpPr>
        <p:spPr>
          <a:xfrm>
            <a:off x="7869819" y="679590"/>
            <a:ext cx="3050174" cy="458455"/>
          </a:xfrm>
          <a:prstGeom prst="rect">
            <a:avLst/>
          </a:prstGeom>
          <a:solidFill>
            <a:schemeClr val="accent4"/>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a:ln>
                <a:noFill/>
              </a:ln>
              <a:solidFill>
                <a:schemeClr val="accent4"/>
              </a:solidFill>
              <a:effectLst/>
              <a:uLnTx/>
              <a:uFillTx/>
              <a:latin typeface="Arial" panose="020B0604020202020204"/>
              <a:ea typeface="+mn-ea"/>
              <a:cs typeface="+mn-cs"/>
            </a:endParaRPr>
          </a:p>
        </p:txBody>
      </p:sp>
      <p:sp>
        <p:nvSpPr>
          <p:cNvPr id="44" name="TextBox 43">
            <a:extLst>
              <a:ext uri="{FF2B5EF4-FFF2-40B4-BE49-F238E27FC236}">
                <a16:creationId xmlns:a16="http://schemas.microsoft.com/office/drawing/2014/main" id="{7E22D968-03B4-D59D-5039-5F656A994AEF}"/>
              </a:ext>
            </a:extLst>
          </p:cNvPr>
          <p:cNvSpPr txBox="1"/>
          <p:nvPr/>
        </p:nvSpPr>
        <p:spPr>
          <a:xfrm>
            <a:off x="7869819" y="706382"/>
            <a:ext cx="3050174"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rPr>
              <a:t>GLOBALLY</a:t>
            </a:r>
          </a:p>
        </p:txBody>
      </p:sp>
      <p:pic>
        <p:nvPicPr>
          <p:cNvPr id="8" name="Picture 7" descr="A person's symbol with a child in the center&#10;&#10;Description automatically generated">
            <a:extLst>
              <a:ext uri="{FF2B5EF4-FFF2-40B4-BE49-F238E27FC236}">
                <a16:creationId xmlns:a16="http://schemas.microsoft.com/office/drawing/2014/main" id="{D218C129-D9E8-CC60-1E58-31B738D475C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6862" y="1703210"/>
            <a:ext cx="1062576" cy="1705996"/>
          </a:xfrm>
          <a:prstGeom prst="rect">
            <a:avLst/>
          </a:prstGeom>
        </p:spPr>
      </p:pic>
      <p:pic>
        <p:nvPicPr>
          <p:cNvPr id="10" name="Picture 9" descr="A person's symbol with a child in the center&#10;&#10;Description automatically generated">
            <a:extLst>
              <a:ext uri="{FF2B5EF4-FFF2-40B4-BE49-F238E27FC236}">
                <a16:creationId xmlns:a16="http://schemas.microsoft.com/office/drawing/2014/main" id="{207A37C6-8B02-DB91-293A-0D0120D71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4891" y="4834461"/>
            <a:ext cx="1062576" cy="1705996"/>
          </a:xfrm>
          <a:prstGeom prst="rect">
            <a:avLst/>
          </a:prstGeom>
        </p:spPr>
      </p:pic>
      <p:sp>
        <p:nvSpPr>
          <p:cNvPr id="18" name="TextBox 17">
            <a:extLst>
              <a:ext uri="{FF2B5EF4-FFF2-40B4-BE49-F238E27FC236}">
                <a16:creationId xmlns:a16="http://schemas.microsoft.com/office/drawing/2014/main" id="{844B1ECA-DE7B-3F42-71A6-8963453E1E8E}"/>
              </a:ext>
            </a:extLst>
          </p:cNvPr>
          <p:cNvSpPr txBox="1"/>
          <p:nvPr/>
        </p:nvSpPr>
        <p:spPr>
          <a:xfrm rot="16200000">
            <a:off x="11021735" y="5738289"/>
            <a:ext cx="1981633" cy="261610"/>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GB" sz="1100" i="0" u="none" strike="noStrike" kern="0" cap="none" spc="0" normalizeH="0" baseline="0" noProof="0">
                <a:ln>
                  <a:noFill/>
                </a:ln>
                <a:solidFill>
                  <a:schemeClr val="bg1"/>
                </a:solidFill>
                <a:effectLst/>
                <a:uLnTx/>
                <a:uFillTx/>
                <a:cs typeface="Arial" panose="020B0604020202020204" pitchFamily="34" charset="0"/>
              </a:rPr>
              <a:t>© World Physiotherapy 2024</a:t>
            </a:r>
            <a:endParaRPr kumimoji="0" lang="en-US" sz="1100" i="0" u="none" strike="noStrike" kern="0" cap="none" spc="0" normalizeH="0" baseline="0" noProof="0">
              <a:ln>
                <a:noFill/>
              </a:ln>
              <a:solidFill>
                <a:schemeClr val="bg1"/>
              </a:solidFill>
              <a:effectLst/>
              <a:uLnTx/>
              <a:uFillTx/>
            </a:endParaRPr>
          </a:p>
        </p:txBody>
      </p:sp>
      <p:graphicFrame>
        <p:nvGraphicFramePr>
          <p:cNvPr id="4" name="Chart 3">
            <a:extLst>
              <a:ext uri="{FF2B5EF4-FFF2-40B4-BE49-F238E27FC236}">
                <a16:creationId xmlns:a16="http://schemas.microsoft.com/office/drawing/2014/main" id="{9BF983D9-0EDE-7EBF-C939-37EE250CDE11}"/>
              </a:ext>
            </a:extLst>
          </p:cNvPr>
          <p:cNvGraphicFramePr/>
          <p:nvPr>
            <p:extLst>
              <p:ext uri="{D42A27DB-BD31-4B8C-83A1-F6EECF244321}">
                <p14:modId xmlns:p14="http://schemas.microsoft.com/office/powerpoint/2010/main" val="2998916008"/>
              </p:ext>
            </p:extLst>
          </p:nvPr>
        </p:nvGraphicFramePr>
        <p:xfrm>
          <a:off x="4387584" y="1152247"/>
          <a:ext cx="2060496" cy="1373663"/>
        </p:xfrm>
        <a:graphic>
          <a:graphicData uri="http://schemas.openxmlformats.org/drawingml/2006/chart">
            <c:chart xmlns:c="http://schemas.openxmlformats.org/drawingml/2006/chart" xmlns:r="http://schemas.openxmlformats.org/officeDocument/2006/relationships" r:id="rId6"/>
          </a:graphicData>
        </a:graphic>
      </p:graphicFrame>
      <p:sp>
        <p:nvSpPr>
          <p:cNvPr id="6" name="TextBox 5">
            <a:extLst>
              <a:ext uri="{FF2B5EF4-FFF2-40B4-BE49-F238E27FC236}">
                <a16:creationId xmlns:a16="http://schemas.microsoft.com/office/drawing/2014/main" id="{5A630E42-0DA4-0147-8128-02489B5E6562}"/>
              </a:ext>
            </a:extLst>
          </p:cNvPr>
          <p:cNvSpPr txBox="1"/>
          <p:nvPr/>
        </p:nvSpPr>
        <p:spPr>
          <a:xfrm>
            <a:off x="5073062" y="1648548"/>
            <a:ext cx="697627" cy="400110"/>
          </a:xfrm>
          <a:prstGeom prst="rect">
            <a:avLst/>
          </a:prstGeom>
          <a:noFill/>
        </p:spPr>
        <p:txBody>
          <a:bodyPr wrap="square" rtlCol="0">
            <a:spAutoFit/>
          </a:bodyPr>
          <a:lstStyle/>
          <a:p>
            <a:pPr algn="ctr"/>
            <a:r>
              <a:rPr lang="en-GB" sz="2000" b="1" dirty="0"/>
              <a:t>58%</a:t>
            </a:r>
          </a:p>
        </p:txBody>
      </p:sp>
      <p:sp>
        <p:nvSpPr>
          <p:cNvPr id="7" name="TextBox 6">
            <a:extLst>
              <a:ext uri="{FF2B5EF4-FFF2-40B4-BE49-F238E27FC236}">
                <a16:creationId xmlns:a16="http://schemas.microsoft.com/office/drawing/2014/main" id="{05B7054D-5F8F-6F95-0878-6731E57034B3}"/>
              </a:ext>
            </a:extLst>
          </p:cNvPr>
          <p:cNvSpPr txBox="1"/>
          <p:nvPr/>
        </p:nvSpPr>
        <p:spPr>
          <a:xfrm>
            <a:off x="4826864" y="2506859"/>
            <a:ext cx="1870635" cy="692497"/>
          </a:xfrm>
          <a:prstGeom prst="rect">
            <a:avLst/>
          </a:prstGeom>
          <a:noFill/>
        </p:spPr>
        <p:txBody>
          <a:bodyPr wrap="square" rtlCol="0">
            <a:spAutoFit/>
          </a:bodyPr>
          <a:lstStyle/>
          <a:p>
            <a:r>
              <a:rPr lang="en-GB" sz="1300" dirty="0">
                <a:effectLst/>
                <a:latin typeface="Arial" panose="020B0604020202020204" pitchFamily="34" charset="0"/>
                <a:ea typeface="Calibri" panose="020F0502020204030204" pitchFamily="34" charset="0"/>
                <a:cs typeface="Latha" panose="020B0604020202020204" pitchFamily="34" charset="0"/>
              </a:rPr>
              <a:t>of physiotherapists in </a:t>
            </a:r>
            <a:r>
              <a:rPr lang="en-GB" sz="1300" b="1" dirty="0">
                <a:latin typeface="Arial" panose="020B0604020202020204" pitchFamily="34" charset="0"/>
                <a:ea typeface="Calibri" panose="020F0502020204030204" pitchFamily="34" charset="0"/>
                <a:cs typeface="Latha" panose="020B0604020202020204" pitchFamily="34" charset="0"/>
              </a:rPr>
              <a:t>Kosovo</a:t>
            </a:r>
            <a:r>
              <a:rPr lang="en-GB" sz="1300" dirty="0">
                <a:effectLst/>
                <a:latin typeface="Arial" panose="020B0604020202020204" pitchFamily="34" charset="0"/>
                <a:ea typeface="Calibri" panose="020F0502020204030204" pitchFamily="34" charset="0"/>
                <a:cs typeface="Latha" panose="020B0604020202020204" pitchFamily="34" charset="0"/>
              </a:rPr>
              <a:t> are female</a:t>
            </a:r>
          </a:p>
          <a:p>
            <a:endParaRPr lang="en-GB" sz="1300" dirty="0"/>
          </a:p>
        </p:txBody>
      </p:sp>
      <p:pic>
        <p:nvPicPr>
          <p:cNvPr id="15" name="Picture 14" descr="A person's symbol with a child in the center&#10;&#10;Description automatically generated">
            <a:extLst>
              <a:ext uri="{FF2B5EF4-FFF2-40B4-BE49-F238E27FC236}">
                <a16:creationId xmlns:a16="http://schemas.microsoft.com/office/drawing/2014/main" id="{7F667D3D-7D21-85E0-F6F8-845A45DF4A3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75005" y="1700783"/>
            <a:ext cx="1062576" cy="1705996"/>
          </a:xfrm>
          <a:prstGeom prst="rect">
            <a:avLst/>
          </a:prstGeom>
        </p:spPr>
      </p:pic>
      <p:graphicFrame>
        <p:nvGraphicFramePr>
          <p:cNvPr id="19" name="Chart 18">
            <a:extLst>
              <a:ext uri="{FF2B5EF4-FFF2-40B4-BE49-F238E27FC236}">
                <a16:creationId xmlns:a16="http://schemas.microsoft.com/office/drawing/2014/main" id="{B087F212-F44A-CE85-F259-62BC460EBE22}"/>
              </a:ext>
            </a:extLst>
          </p:cNvPr>
          <p:cNvGraphicFramePr/>
          <p:nvPr>
            <p:extLst>
              <p:ext uri="{D42A27DB-BD31-4B8C-83A1-F6EECF244321}">
                <p14:modId xmlns:p14="http://schemas.microsoft.com/office/powerpoint/2010/main" val="1080592744"/>
              </p:ext>
            </p:extLst>
          </p:nvPr>
        </p:nvGraphicFramePr>
        <p:xfrm>
          <a:off x="4387584" y="4281016"/>
          <a:ext cx="2060496" cy="1373663"/>
        </p:xfrm>
        <a:graphic>
          <a:graphicData uri="http://schemas.openxmlformats.org/drawingml/2006/chart">
            <c:chart xmlns:c="http://schemas.openxmlformats.org/drawingml/2006/chart" xmlns:r="http://schemas.openxmlformats.org/officeDocument/2006/relationships" r:id="rId7"/>
          </a:graphicData>
        </a:graphic>
      </p:graphicFrame>
      <p:sp>
        <p:nvSpPr>
          <p:cNvPr id="22" name="TextBox 21">
            <a:extLst>
              <a:ext uri="{FF2B5EF4-FFF2-40B4-BE49-F238E27FC236}">
                <a16:creationId xmlns:a16="http://schemas.microsoft.com/office/drawing/2014/main" id="{99CC21B9-57C9-5359-7F1E-8A1A1FC0BEE7}"/>
              </a:ext>
            </a:extLst>
          </p:cNvPr>
          <p:cNvSpPr txBox="1"/>
          <p:nvPr/>
        </p:nvSpPr>
        <p:spPr>
          <a:xfrm>
            <a:off x="5073062" y="4777317"/>
            <a:ext cx="697627" cy="400110"/>
          </a:xfrm>
          <a:prstGeom prst="rect">
            <a:avLst/>
          </a:prstGeom>
          <a:noFill/>
        </p:spPr>
        <p:txBody>
          <a:bodyPr wrap="square" rtlCol="0">
            <a:spAutoFit/>
          </a:bodyPr>
          <a:lstStyle/>
          <a:p>
            <a:pPr algn="ctr"/>
            <a:r>
              <a:rPr lang="en-GB" sz="2000" b="1" dirty="0"/>
              <a:t>65%</a:t>
            </a:r>
          </a:p>
        </p:txBody>
      </p:sp>
      <p:sp>
        <p:nvSpPr>
          <p:cNvPr id="23" name="TextBox 22">
            <a:extLst>
              <a:ext uri="{FF2B5EF4-FFF2-40B4-BE49-F238E27FC236}">
                <a16:creationId xmlns:a16="http://schemas.microsoft.com/office/drawing/2014/main" id="{A38CEE50-52AF-55BC-D3C5-8748FBC67971}"/>
              </a:ext>
            </a:extLst>
          </p:cNvPr>
          <p:cNvSpPr txBox="1"/>
          <p:nvPr/>
        </p:nvSpPr>
        <p:spPr>
          <a:xfrm>
            <a:off x="4826864" y="5673728"/>
            <a:ext cx="1870635" cy="892552"/>
          </a:xfrm>
          <a:prstGeom prst="rect">
            <a:avLst/>
          </a:prstGeom>
          <a:noFill/>
        </p:spPr>
        <p:txBody>
          <a:bodyPr wrap="square" rtlCol="0">
            <a:spAutoFit/>
          </a:bodyPr>
          <a:lstStyle/>
          <a:p>
            <a:r>
              <a:rPr lang="en-GB" sz="1300" dirty="0">
                <a:effectLst/>
                <a:latin typeface="Arial" panose="020B0604020202020204" pitchFamily="34" charset="0"/>
                <a:ea typeface="Calibri" panose="020F0502020204030204" pitchFamily="34" charset="0"/>
                <a:cs typeface="Latha" panose="020B0604020202020204" pitchFamily="34" charset="0"/>
              </a:rPr>
              <a:t>of physiotherapists in the </a:t>
            </a:r>
            <a:r>
              <a:rPr lang="en-GB" sz="1300" b="1" dirty="0">
                <a:latin typeface="Arial" panose="020B0604020202020204" pitchFamily="34" charset="0"/>
                <a:ea typeface="Calibri" panose="020F0502020204030204" pitchFamily="34" charset="0"/>
                <a:cs typeface="Latha" panose="020B0604020202020204" pitchFamily="34" charset="0"/>
              </a:rPr>
              <a:t>Europe </a:t>
            </a:r>
            <a:r>
              <a:rPr lang="en-GB" sz="1300" b="1" dirty="0">
                <a:effectLst/>
                <a:latin typeface="Arial" panose="020B0604020202020204" pitchFamily="34" charset="0"/>
                <a:ea typeface="Calibri" panose="020F0502020204030204" pitchFamily="34" charset="0"/>
                <a:cs typeface="Latha" panose="020B0604020202020204" pitchFamily="34" charset="0"/>
              </a:rPr>
              <a:t>region </a:t>
            </a:r>
            <a:r>
              <a:rPr lang="en-GB" sz="1300" dirty="0">
                <a:effectLst/>
                <a:latin typeface="Arial" panose="020B0604020202020204" pitchFamily="34" charset="0"/>
                <a:ea typeface="Calibri" panose="020F0502020204030204" pitchFamily="34" charset="0"/>
                <a:cs typeface="Latha" panose="020B0604020202020204" pitchFamily="34" charset="0"/>
              </a:rPr>
              <a:t>are female</a:t>
            </a:r>
          </a:p>
          <a:p>
            <a:endParaRPr lang="en-GB" sz="1300" dirty="0"/>
          </a:p>
        </p:txBody>
      </p:sp>
      <p:pic>
        <p:nvPicPr>
          <p:cNvPr id="25" name="Picture 24" descr="A person's symbol with a child in the center&#10;&#10;Description automatically generated">
            <a:extLst>
              <a:ext uri="{FF2B5EF4-FFF2-40B4-BE49-F238E27FC236}">
                <a16:creationId xmlns:a16="http://schemas.microsoft.com/office/drawing/2014/main" id="{65B915B5-1386-7084-34C5-107572F7995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75005" y="4839077"/>
            <a:ext cx="1062576" cy="1705996"/>
          </a:xfrm>
          <a:prstGeom prst="rect">
            <a:avLst/>
          </a:prstGeom>
        </p:spPr>
      </p:pic>
      <p:sp>
        <p:nvSpPr>
          <p:cNvPr id="27" name="Rectangle 26">
            <a:extLst>
              <a:ext uri="{FF2B5EF4-FFF2-40B4-BE49-F238E27FC236}">
                <a16:creationId xmlns:a16="http://schemas.microsoft.com/office/drawing/2014/main" id="{81DF6CC4-77EC-EAF6-2AE1-A8A35627E607}"/>
              </a:ext>
            </a:extLst>
          </p:cNvPr>
          <p:cNvSpPr/>
          <p:nvPr/>
        </p:nvSpPr>
        <p:spPr>
          <a:xfrm>
            <a:off x="303313" y="676202"/>
            <a:ext cx="3992462" cy="458455"/>
          </a:xfrm>
          <a:prstGeom prst="rect">
            <a:avLst/>
          </a:prstGeom>
          <a:solidFill>
            <a:schemeClr val="accent4"/>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a:ln>
                <a:noFill/>
              </a:ln>
              <a:solidFill>
                <a:schemeClr val="accent4"/>
              </a:solidFill>
              <a:effectLst/>
              <a:uLnTx/>
              <a:uFillTx/>
              <a:latin typeface="Arial" panose="020B0604020202020204"/>
              <a:ea typeface="+mn-ea"/>
              <a:cs typeface="+mn-cs"/>
            </a:endParaRPr>
          </a:p>
        </p:txBody>
      </p:sp>
      <p:sp>
        <p:nvSpPr>
          <p:cNvPr id="29" name="TextBox 28">
            <a:extLst>
              <a:ext uri="{FF2B5EF4-FFF2-40B4-BE49-F238E27FC236}">
                <a16:creationId xmlns:a16="http://schemas.microsoft.com/office/drawing/2014/main" id="{589F2145-FE66-58A7-9286-3644B3667484}"/>
              </a:ext>
            </a:extLst>
          </p:cNvPr>
          <p:cNvSpPr txBox="1"/>
          <p:nvPr/>
        </p:nvSpPr>
        <p:spPr>
          <a:xfrm>
            <a:off x="303313" y="702994"/>
            <a:ext cx="3992462" cy="4001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rPr>
              <a:t>IN THE COUNTRY/TERRITORY</a:t>
            </a:r>
          </a:p>
        </p:txBody>
      </p:sp>
      <p:sp>
        <p:nvSpPr>
          <p:cNvPr id="34" name="Rectangle 33">
            <a:extLst>
              <a:ext uri="{FF2B5EF4-FFF2-40B4-BE49-F238E27FC236}">
                <a16:creationId xmlns:a16="http://schemas.microsoft.com/office/drawing/2014/main" id="{160BA156-44E2-04EC-EA6C-61D51CC64A54}"/>
              </a:ext>
            </a:extLst>
          </p:cNvPr>
          <p:cNvSpPr/>
          <p:nvPr/>
        </p:nvSpPr>
        <p:spPr>
          <a:xfrm>
            <a:off x="303312" y="3761092"/>
            <a:ext cx="3992463" cy="458455"/>
          </a:xfrm>
          <a:prstGeom prst="rect">
            <a:avLst/>
          </a:prstGeom>
          <a:solidFill>
            <a:schemeClr val="accent4"/>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a:ln>
                <a:noFill/>
              </a:ln>
              <a:solidFill>
                <a:schemeClr val="accent4"/>
              </a:solidFill>
              <a:effectLst/>
              <a:uLnTx/>
              <a:uFillTx/>
              <a:latin typeface="Arial" panose="020B0604020202020204"/>
              <a:ea typeface="+mn-ea"/>
              <a:cs typeface="+mn-cs"/>
            </a:endParaRPr>
          </a:p>
        </p:txBody>
      </p:sp>
      <p:sp>
        <p:nvSpPr>
          <p:cNvPr id="35" name="TextBox 34">
            <a:extLst>
              <a:ext uri="{FF2B5EF4-FFF2-40B4-BE49-F238E27FC236}">
                <a16:creationId xmlns:a16="http://schemas.microsoft.com/office/drawing/2014/main" id="{14E8F2B3-BF07-D6C1-B473-1475CCE74867}"/>
              </a:ext>
            </a:extLst>
          </p:cNvPr>
          <p:cNvSpPr txBox="1"/>
          <p:nvPr/>
        </p:nvSpPr>
        <p:spPr>
          <a:xfrm>
            <a:off x="303313" y="3787884"/>
            <a:ext cx="5254048" cy="4001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rPr>
              <a:t>IN THE EUROPE REGION</a:t>
            </a:r>
          </a:p>
        </p:txBody>
      </p:sp>
      <p:graphicFrame>
        <p:nvGraphicFramePr>
          <p:cNvPr id="40" name="Chart 39">
            <a:extLst>
              <a:ext uri="{FF2B5EF4-FFF2-40B4-BE49-F238E27FC236}">
                <a16:creationId xmlns:a16="http://schemas.microsoft.com/office/drawing/2014/main" id="{615454F5-0962-099B-CB14-11E724AA5A40}"/>
              </a:ext>
            </a:extLst>
          </p:cNvPr>
          <p:cNvGraphicFramePr/>
          <p:nvPr>
            <p:extLst>
              <p:ext uri="{D42A27DB-BD31-4B8C-83A1-F6EECF244321}">
                <p14:modId xmlns:p14="http://schemas.microsoft.com/office/powerpoint/2010/main" val="2010534254"/>
              </p:ext>
            </p:extLst>
          </p:nvPr>
        </p:nvGraphicFramePr>
        <p:xfrm>
          <a:off x="7947883" y="1329006"/>
          <a:ext cx="2390323" cy="1593548"/>
        </p:xfrm>
        <a:graphic>
          <a:graphicData uri="http://schemas.openxmlformats.org/drawingml/2006/chart">
            <c:chart xmlns:c="http://schemas.openxmlformats.org/drawingml/2006/chart" xmlns:r="http://schemas.openxmlformats.org/officeDocument/2006/relationships" r:id="rId8"/>
          </a:graphicData>
        </a:graphic>
      </p:graphicFrame>
      <p:sp>
        <p:nvSpPr>
          <p:cNvPr id="41" name="TextBox 40">
            <a:extLst>
              <a:ext uri="{FF2B5EF4-FFF2-40B4-BE49-F238E27FC236}">
                <a16:creationId xmlns:a16="http://schemas.microsoft.com/office/drawing/2014/main" id="{E5303343-E626-14FA-7C14-E83B6959D90B}"/>
              </a:ext>
            </a:extLst>
          </p:cNvPr>
          <p:cNvSpPr txBox="1"/>
          <p:nvPr/>
        </p:nvSpPr>
        <p:spPr>
          <a:xfrm>
            <a:off x="8795327" y="1936994"/>
            <a:ext cx="697627" cy="400110"/>
          </a:xfrm>
          <a:prstGeom prst="rect">
            <a:avLst/>
          </a:prstGeom>
          <a:noFill/>
        </p:spPr>
        <p:txBody>
          <a:bodyPr wrap="square" rtlCol="0">
            <a:spAutoFit/>
          </a:bodyPr>
          <a:lstStyle/>
          <a:p>
            <a:pPr algn="ctr"/>
            <a:r>
              <a:rPr lang="en-GB" sz="2000" b="1" dirty="0"/>
              <a:t>58%</a:t>
            </a:r>
          </a:p>
        </p:txBody>
      </p:sp>
      <p:sp>
        <p:nvSpPr>
          <p:cNvPr id="42" name="TextBox 41">
            <a:extLst>
              <a:ext uri="{FF2B5EF4-FFF2-40B4-BE49-F238E27FC236}">
                <a16:creationId xmlns:a16="http://schemas.microsoft.com/office/drawing/2014/main" id="{00B38506-4CD6-E472-B588-630E733D8017}"/>
              </a:ext>
            </a:extLst>
          </p:cNvPr>
          <p:cNvSpPr txBox="1"/>
          <p:nvPr/>
        </p:nvSpPr>
        <p:spPr>
          <a:xfrm>
            <a:off x="8436633" y="2883007"/>
            <a:ext cx="2164692" cy="1092607"/>
          </a:xfrm>
          <a:prstGeom prst="rect">
            <a:avLst/>
          </a:prstGeom>
          <a:noFill/>
        </p:spPr>
        <p:txBody>
          <a:bodyPr wrap="square" rtlCol="0">
            <a:spAutoFit/>
          </a:bodyPr>
          <a:lstStyle/>
          <a:p>
            <a:r>
              <a:rPr lang="en-GB" sz="1300" dirty="0"/>
              <a:t>of the individual </a:t>
            </a:r>
            <a:r>
              <a:rPr lang="en-GB" sz="1300" b="1" dirty="0"/>
              <a:t>members of World Physiotherapy member organisations</a:t>
            </a:r>
            <a:r>
              <a:rPr lang="en-GB" sz="1300" dirty="0"/>
              <a:t> are female </a:t>
            </a:r>
          </a:p>
          <a:p>
            <a:endParaRPr lang="en-GB" sz="1300" dirty="0"/>
          </a:p>
        </p:txBody>
      </p:sp>
      <p:pic>
        <p:nvPicPr>
          <p:cNvPr id="43" name="Picture 42" descr="A person's symbol with a child in the center&#10;&#10;Description automatically generated">
            <a:extLst>
              <a:ext uri="{FF2B5EF4-FFF2-40B4-BE49-F238E27FC236}">
                <a16:creationId xmlns:a16="http://schemas.microsoft.com/office/drawing/2014/main" id="{1B3430AE-F82E-C234-97FF-1B6A0C2493D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39117" y="2079778"/>
            <a:ext cx="1232664" cy="1979077"/>
          </a:xfrm>
          <a:prstGeom prst="rect">
            <a:avLst/>
          </a:prstGeom>
        </p:spPr>
      </p:pic>
      <p:graphicFrame>
        <p:nvGraphicFramePr>
          <p:cNvPr id="45" name="Chart 44">
            <a:extLst>
              <a:ext uri="{FF2B5EF4-FFF2-40B4-BE49-F238E27FC236}">
                <a16:creationId xmlns:a16="http://schemas.microsoft.com/office/drawing/2014/main" id="{478EAAF3-85A5-82E6-A554-60B8970D3428}"/>
              </a:ext>
            </a:extLst>
          </p:cNvPr>
          <p:cNvGraphicFramePr/>
          <p:nvPr>
            <p:extLst>
              <p:ext uri="{D42A27DB-BD31-4B8C-83A1-F6EECF244321}">
                <p14:modId xmlns:p14="http://schemas.microsoft.com/office/powerpoint/2010/main" val="1977467583"/>
              </p:ext>
            </p:extLst>
          </p:nvPr>
        </p:nvGraphicFramePr>
        <p:xfrm>
          <a:off x="7954764" y="3833568"/>
          <a:ext cx="2390323" cy="1593548"/>
        </p:xfrm>
        <a:graphic>
          <a:graphicData uri="http://schemas.openxmlformats.org/drawingml/2006/chart">
            <c:chart xmlns:c="http://schemas.openxmlformats.org/drawingml/2006/chart" xmlns:r="http://schemas.openxmlformats.org/officeDocument/2006/relationships" r:id="rId9"/>
          </a:graphicData>
        </a:graphic>
      </p:graphicFrame>
      <p:sp>
        <p:nvSpPr>
          <p:cNvPr id="51" name="TextBox 50">
            <a:extLst>
              <a:ext uri="{FF2B5EF4-FFF2-40B4-BE49-F238E27FC236}">
                <a16:creationId xmlns:a16="http://schemas.microsoft.com/office/drawing/2014/main" id="{A3E838F6-3F4F-6724-3C5C-22751A514D49}"/>
              </a:ext>
            </a:extLst>
          </p:cNvPr>
          <p:cNvSpPr txBox="1"/>
          <p:nvPr/>
        </p:nvSpPr>
        <p:spPr>
          <a:xfrm>
            <a:off x="8802208" y="4441556"/>
            <a:ext cx="697627" cy="400110"/>
          </a:xfrm>
          <a:prstGeom prst="rect">
            <a:avLst/>
          </a:prstGeom>
          <a:noFill/>
        </p:spPr>
        <p:txBody>
          <a:bodyPr wrap="square" rtlCol="0">
            <a:spAutoFit/>
          </a:bodyPr>
          <a:lstStyle/>
          <a:p>
            <a:pPr algn="ctr"/>
            <a:r>
              <a:rPr lang="en-GB" sz="2000" b="1" dirty="0"/>
              <a:t>61%</a:t>
            </a:r>
          </a:p>
        </p:txBody>
      </p:sp>
      <p:sp>
        <p:nvSpPr>
          <p:cNvPr id="52" name="TextBox 51">
            <a:extLst>
              <a:ext uri="{FF2B5EF4-FFF2-40B4-BE49-F238E27FC236}">
                <a16:creationId xmlns:a16="http://schemas.microsoft.com/office/drawing/2014/main" id="{3FEC5312-4302-5FA3-965F-0B78569631AA}"/>
              </a:ext>
            </a:extLst>
          </p:cNvPr>
          <p:cNvSpPr txBox="1"/>
          <p:nvPr/>
        </p:nvSpPr>
        <p:spPr>
          <a:xfrm>
            <a:off x="8436633" y="5366898"/>
            <a:ext cx="2593961" cy="692497"/>
          </a:xfrm>
          <a:prstGeom prst="rect">
            <a:avLst/>
          </a:prstGeom>
          <a:noFill/>
        </p:spPr>
        <p:txBody>
          <a:bodyPr wrap="square" rtlCol="0">
            <a:spAutoFit/>
          </a:bodyPr>
          <a:lstStyle/>
          <a:p>
            <a:r>
              <a:rPr lang="en-GB" sz="1300" dirty="0"/>
              <a:t>of the </a:t>
            </a:r>
            <a:r>
              <a:rPr lang="en-GB" sz="1300" b="1" dirty="0"/>
              <a:t>global physiotherapy workforce </a:t>
            </a:r>
            <a:r>
              <a:rPr lang="en-GB" sz="1300" dirty="0"/>
              <a:t>is female</a:t>
            </a:r>
            <a:endParaRPr lang="en-GB" sz="1300" dirty="0">
              <a:cs typeface="Arial"/>
            </a:endParaRPr>
          </a:p>
          <a:p>
            <a:endParaRPr lang="en-GB" sz="1300" dirty="0"/>
          </a:p>
        </p:txBody>
      </p:sp>
      <p:pic>
        <p:nvPicPr>
          <p:cNvPr id="53" name="Picture 52" descr="A person's symbol with a child in the center&#10;&#10;Description automatically generated">
            <a:extLst>
              <a:ext uri="{FF2B5EF4-FFF2-40B4-BE49-F238E27FC236}">
                <a16:creationId xmlns:a16="http://schemas.microsoft.com/office/drawing/2014/main" id="{AE011C10-C9AF-979E-693E-282C1B5D61A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45998" y="4584340"/>
            <a:ext cx="1232664" cy="1979077"/>
          </a:xfrm>
          <a:prstGeom prst="rect">
            <a:avLst/>
          </a:prstGeom>
        </p:spPr>
      </p:pic>
      <p:pic>
        <p:nvPicPr>
          <p:cNvPr id="55" name="Picture 54" descr="A yellow and black globe&#10;&#10;Description automatically generated">
            <a:extLst>
              <a:ext uri="{FF2B5EF4-FFF2-40B4-BE49-F238E27FC236}">
                <a16:creationId xmlns:a16="http://schemas.microsoft.com/office/drawing/2014/main" id="{85BFEC77-0543-A1B0-A4D4-C46602104DD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25724" y="1317381"/>
            <a:ext cx="1588538" cy="1565626"/>
          </a:xfrm>
          <a:prstGeom prst="rect">
            <a:avLst/>
          </a:prstGeom>
        </p:spPr>
      </p:pic>
    </p:spTree>
    <p:extLst>
      <p:ext uri="{BB962C8B-B14F-4D97-AF65-F5344CB8AC3E}">
        <p14:creationId xmlns:p14="http://schemas.microsoft.com/office/powerpoint/2010/main" val="953578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A map of europe with different colored countries/regions&#10;&#10;Description automatically generated">
            <a:extLst>
              <a:ext uri="{FF2B5EF4-FFF2-40B4-BE49-F238E27FC236}">
                <a16:creationId xmlns:a16="http://schemas.microsoft.com/office/drawing/2014/main" id="{8C1CE864-D9E8-A2BB-7E30-D48AE54955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281807"/>
            <a:ext cx="5919768" cy="4990601"/>
          </a:xfrm>
          <a:prstGeom prst="rect">
            <a:avLst/>
          </a:prstGeom>
          <a:ln w="28575">
            <a:solidFill>
              <a:schemeClr val="accent3"/>
            </a:solidFill>
          </a:ln>
          <a:effectLst>
            <a:outerShdw blurRad="50800" dist="38100" dir="2700000" algn="tl" rotWithShape="0">
              <a:prstClr val="black">
                <a:alpha val="40000"/>
              </a:prstClr>
            </a:outerShdw>
          </a:effectLst>
        </p:spPr>
      </p:pic>
      <p:sp>
        <p:nvSpPr>
          <p:cNvPr id="15" name="Rectangle 14">
            <a:extLst>
              <a:ext uri="{FF2B5EF4-FFF2-40B4-BE49-F238E27FC236}">
                <a16:creationId xmlns:a16="http://schemas.microsoft.com/office/drawing/2014/main" id="{4B534401-8DE1-DD1D-F8CB-A4A21C15ABE0}"/>
              </a:ext>
            </a:extLst>
          </p:cNvPr>
          <p:cNvSpPr/>
          <p:nvPr/>
        </p:nvSpPr>
        <p:spPr>
          <a:xfrm>
            <a:off x="-95452" y="0"/>
            <a:ext cx="3413880" cy="692467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1">
            <a:extLst>
              <a:ext uri="{FF2B5EF4-FFF2-40B4-BE49-F238E27FC236}">
                <a16:creationId xmlns:a16="http://schemas.microsoft.com/office/drawing/2014/main" id="{E7C4EC64-4FD3-9466-40E6-D213A333B387}"/>
              </a:ext>
            </a:extLst>
          </p:cNvPr>
          <p:cNvSpPr txBox="1">
            <a:spLocks/>
          </p:cNvSpPr>
          <p:nvPr/>
        </p:nvSpPr>
        <p:spPr>
          <a:xfrm>
            <a:off x="3318428" y="152848"/>
            <a:ext cx="8873572" cy="461665"/>
          </a:xfrm>
          <a:prstGeom prst="rect">
            <a:avLst/>
          </a:prstGeom>
          <a:no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latin typeface="Arial" panose="020B0604020202020204" pitchFamily="34" charset="0"/>
                <a:cs typeface="Arial" panose="020B0604020202020204" pitchFamily="34" charset="0"/>
              </a:rPr>
              <a:t>ENTRY LEVEL EDUCATION PROGRAMMES</a:t>
            </a:r>
            <a:endParaRPr lang="en-US" sz="2400" b="1" dirty="0">
              <a:solidFill>
                <a:schemeClr val="accent4"/>
              </a:solidFill>
            </a:endParaRPr>
          </a:p>
        </p:txBody>
      </p:sp>
      <p:sp>
        <p:nvSpPr>
          <p:cNvPr id="24" name="Rectangle 23">
            <a:extLst>
              <a:ext uri="{FF2B5EF4-FFF2-40B4-BE49-F238E27FC236}">
                <a16:creationId xmlns:a16="http://schemas.microsoft.com/office/drawing/2014/main" id="{6636BB9A-17BB-CC6E-106B-7DB0AB2199EB}"/>
              </a:ext>
            </a:extLst>
          </p:cNvPr>
          <p:cNvSpPr/>
          <p:nvPr/>
        </p:nvSpPr>
        <p:spPr>
          <a:xfrm>
            <a:off x="6481161" y="633217"/>
            <a:ext cx="5149488" cy="801341"/>
          </a:xfrm>
          <a:prstGeom prst="rect">
            <a:avLst/>
          </a:prstGeom>
          <a:solidFill>
            <a:schemeClr val="accent4"/>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a:ln>
                <a:noFill/>
              </a:ln>
              <a:solidFill>
                <a:schemeClr val="accent4"/>
              </a:solidFill>
              <a:effectLst/>
              <a:uLnTx/>
              <a:uFillTx/>
              <a:latin typeface="Arial" panose="020B0604020202020204"/>
              <a:ea typeface="+mn-ea"/>
              <a:cs typeface="+mn-cs"/>
            </a:endParaRPr>
          </a:p>
        </p:txBody>
      </p:sp>
      <p:sp>
        <p:nvSpPr>
          <p:cNvPr id="3" name="TextBox 2">
            <a:extLst>
              <a:ext uri="{FF2B5EF4-FFF2-40B4-BE49-F238E27FC236}">
                <a16:creationId xmlns:a16="http://schemas.microsoft.com/office/drawing/2014/main" id="{26C27811-9AA4-AF2E-7128-A099E689AC36}"/>
              </a:ext>
            </a:extLst>
          </p:cNvPr>
          <p:cNvSpPr txBox="1"/>
          <p:nvPr/>
        </p:nvSpPr>
        <p:spPr>
          <a:xfrm>
            <a:off x="6480017" y="725181"/>
            <a:ext cx="5149488" cy="646331"/>
          </a:xfrm>
          <a:prstGeom prst="rect">
            <a:avLst/>
          </a:prstGeom>
          <a:noFill/>
        </p:spPr>
        <p:txBody>
          <a:bodyPr wrap="square" rtlCol="0">
            <a:spAutoFit/>
          </a:bodyPr>
          <a:lstStyle/>
          <a:p>
            <a:pPr algn="ctr">
              <a:defRPr/>
            </a:pPr>
            <a:r>
              <a:rPr lang="en-GB" b="1" cap="all" dirty="0">
                <a:solidFill>
                  <a:schemeClr val="bg1"/>
                </a:solidFill>
                <a:latin typeface="Arial" panose="020B0604020202020204" pitchFamily="34" charset="0"/>
                <a:cs typeface="Arial" panose="020B0604020202020204" pitchFamily="34" charset="0"/>
              </a:rPr>
              <a:t>Number of </a:t>
            </a:r>
            <a:r>
              <a:rPr lang="en-GB" b="1" cap="all" dirty="0">
                <a:solidFill>
                  <a:schemeClr val="accent3"/>
                </a:solidFill>
                <a:latin typeface="Arial" panose="020B0604020202020204" pitchFamily="34" charset="0"/>
                <a:cs typeface="Arial" panose="020B0604020202020204" pitchFamily="34" charset="0"/>
              </a:rPr>
              <a:t>entry level education programmes </a:t>
            </a:r>
            <a:r>
              <a:rPr lang="en-GB" b="1" cap="all" dirty="0">
                <a:solidFill>
                  <a:schemeClr val="bg1"/>
                </a:solidFill>
                <a:latin typeface="Arial" panose="020B0604020202020204" pitchFamily="34" charset="0"/>
                <a:cs typeface="Arial" panose="020B0604020202020204" pitchFamily="34" charset="0"/>
              </a:rPr>
              <a:t>per 5,000,000 population</a:t>
            </a:r>
            <a:endParaRPr lang="en-US" b="1" cap="all" dirty="0">
              <a:solidFill>
                <a:schemeClr val="bg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DE81E435-B8E2-204A-69D6-81B4085AFFBB}"/>
              </a:ext>
            </a:extLst>
          </p:cNvPr>
          <p:cNvSpPr txBox="1"/>
          <p:nvPr/>
        </p:nvSpPr>
        <p:spPr>
          <a:xfrm>
            <a:off x="10210367" y="6571247"/>
            <a:ext cx="1981633" cy="261610"/>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GB" sz="1100" i="0" u="none" strike="noStrike" kern="0" cap="none" spc="0" normalizeH="0" baseline="0" noProof="0" dirty="0">
                <a:ln>
                  <a:noFill/>
                </a:ln>
                <a:effectLst/>
                <a:uLnTx/>
                <a:uFillTx/>
                <a:cs typeface="Arial" panose="020B0604020202020204" pitchFamily="34" charset="0"/>
              </a:rPr>
              <a:t>© World Physiotherapy 2024</a:t>
            </a:r>
            <a:endParaRPr kumimoji="0" lang="en-US" sz="1100" i="0" u="none" strike="noStrike" kern="0" cap="none" spc="0" normalizeH="0" baseline="0" noProof="0" dirty="0">
              <a:ln>
                <a:noFill/>
              </a:ln>
              <a:effectLst/>
              <a:uLnTx/>
              <a:uFillTx/>
            </a:endParaRPr>
          </a:p>
        </p:txBody>
      </p:sp>
      <p:sp>
        <p:nvSpPr>
          <p:cNvPr id="2" name="Rectangle 1">
            <a:extLst>
              <a:ext uri="{FF2B5EF4-FFF2-40B4-BE49-F238E27FC236}">
                <a16:creationId xmlns:a16="http://schemas.microsoft.com/office/drawing/2014/main" id="{3B09C851-C064-2C8F-87AA-51C4D2204929}"/>
              </a:ext>
            </a:extLst>
          </p:cNvPr>
          <p:cNvSpPr/>
          <p:nvPr/>
        </p:nvSpPr>
        <p:spPr>
          <a:xfrm>
            <a:off x="231644" y="4954116"/>
            <a:ext cx="5642265" cy="1764000"/>
          </a:xfrm>
          <a:prstGeom prst="rect">
            <a:avLst/>
          </a:prstGeom>
          <a:solidFill>
            <a:schemeClr val="accent6">
              <a:lumMod val="95000"/>
            </a:schemeClr>
          </a:solidFill>
          <a:ln>
            <a:noFill/>
          </a:ln>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effectLst>
                <a:outerShdw blurRad="50800" dist="38100" dir="5400000" algn="t" rotWithShape="0">
                  <a:prstClr val="black">
                    <a:alpha val="40000"/>
                  </a:prstClr>
                </a:outerShdw>
              </a:effectLst>
            </a:endParaRPr>
          </a:p>
        </p:txBody>
      </p:sp>
      <p:sp>
        <p:nvSpPr>
          <p:cNvPr id="5" name="TextBox 4">
            <a:extLst>
              <a:ext uri="{FF2B5EF4-FFF2-40B4-BE49-F238E27FC236}">
                <a16:creationId xmlns:a16="http://schemas.microsoft.com/office/drawing/2014/main" id="{0FC33175-7F59-4CA5-B626-13AD0A921E33}"/>
              </a:ext>
            </a:extLst>
          </p:cNvPr>
          <p:cNvSpPr txBox="1"/>
          <p:nvPr/>
        </p:nvSpPr>
        <p:spPr>
          <a:xfrm>
            <a:off x="2134870" y="5297901"/>
            <a:ext cx="3459086" cy="1015663"/>
          </a:xfrm>
          <a:prstGeom prst="rect">
            <a:avLst/>
          </a:prstGeom>
          <a:noFill/>
        </p:spPr>
        <p:txBody>
          <a:bodyPr wrap="square" rtlCol="0">
            <a:spAutoFit/>
          </a:bodyPr>
          <a:lstStyle/>
          <a:p>
            <a:r>
              <a:rPr lang="en-GB" sz="2800" b="1" dirty="0">
                <a:solidFill>
                  <a:schemeClr val="accent1"/>
                </a:solidFill>
                <a:latin typeface="Arial" panose="020B0604020202020204" pitchFamily="34" charset="0"/>
                <a:cs typeface="Arial" panose="020B0604020202020204" pitchFamily="34" charset="0"/>
              </a:rPr>
              <a:t>Bachelor’s degree </a:t>
            </a:r>
            <a:r>
              <a:rPr kumimoji="0" lang="en-GB" sz="1600" b="0" i="0" u="none" strike="noStrike" kern="1200" cap="none" spc="0" normalizeH="0" baseline="0" noProof="0" dirty="0">
                <a:ln>
                  <a:noFill/>
                </a:ln>
                <a:solidFill>
                  <a:srgbClr val="004CFF"/>
                </a:solidFill>
                <a:effectLst/>
                <a:uLnTx/>
                <a:uFillTx/>
                <a:latin typeface="Arial" panose="020B0604020202020204" pitchFamily="34" charset="0"/>
                <a:ea typeface="+mn-ea"/>
                <a:cs typeface="Arial" panose="020B0604020202020204" pitchFamily="34" charset="0"/>
              </a:rPr>
              <a:t>is the </a:t>
            </a:r>
            <a:r>
              <a:rPr kumimoji="0" lang="en-GB" sz="1600" b="1" i="0" u="none" strike="noStrike" kern="1200" cap="none" spc="0" normalizeH="0" baseline="0" noProof="0" dirty="0">
                <a:ln>
                  <a:noFill/>
                </a:ln>
                <a:solidFill>
                  <a:srgbClr val="004CFF"/>
                </a:solidFill>
                <a:effectLst/>
                <a:uLnTx/>
                <a:uFillTx/>
                <a:latin typeface="Arial" panose="020B0604020202020204" pitchFamily="34" charset="0"/>
                <a:ea typeface="+mn-ea"/>
                <a:cs typeface="Arial" panose="020B0604020202020204" pitchFamily="34" charset="0"/>
              </a:rPr>
              <a:t>minimum qualification</a:t>
            </a:r>
            <a:r>
              <a:rPr kumimoji="0" lang="en-GB" sz="1600" b="0" i="0" u="none" strike="noStrike" kern="1200" cap="none" spc="0" normalizeH="0" baseline="0" noProof="0" dirty="0">
                <a:ln>
                  <a:noFill/>
                </a:ln>
                <a:solidFill>
                  <a:srgbClr val="004CFF"/>
                </a:solidFill>
                <a:effectLst/>
                <a:uLnTx/>
                <a:uFillTx/>
                <a:latin typeface="Arial" panose="020B0604020202020204" pitchFamily="34" charset="0"/>
                <a:ea typeface="+mn-ea"/>
                <a:cs typeface="Arial" panose="020B0604020202020204" pitchFamily="34" charset="0"/>
              </a:rPr>
              <a:t> required to practice in </a:t>
            </a:r>
            <a:r>
              <a:rPr kumimoji="0" lang="en-GB" sz="1600" b="1" i="0" u="none" strike="noStrike" kern="1200" cap="none" spc="0" normalizeH="0" baseline="0" noProof="0" dirty="0">
                <a:ln>
                  <a:noFill/>
                </a:ln>
                <a:solidFill>
                  <a:srgbClr val="004CFF"/>
                </a:solidFill>
                <a:effectLst/>
                <a:uLnTx/>
                <a:uFillTx/>
                <a:latin typeface="Arial" panose="020B0604020202020204" pitchFamily="34" charset="0"/>
                <a:ea typeface="+mn-ea"/>
                <a:cs typeface="Arial" panose="020B0604020202020204" pitchFamily="34" charset="0"/>
              </a:rPr>
              <a:t>Kosovo</a:t>
            </a:r>
          </a:p>
        </p:txBody>
      </p:sp>
      <p:pic>
        <p:nvPicPr>
          <p:cNvPr id="7" name="Picture 6" descr="A yellow oval with black background&#10;&#10;Description automatically generated">
            <a:extLst>
              <a:ext uri="{FF2B5EF4-FFF2-40B4-BE49-F238E27FC236}">
                <a16:creationId xmlns:a16="http://schemas.microsoft.com/office/drawing/2014/main" id="{C6F4E3A5-6D85-39CA-DF32-A8A029C6EFA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046" y="5048407"/>
            <a:ext cx="1625070" cy="1625070"/>
          </a:xfrm>
          <a:prstGeom prst="rect">
            <a:avLst/>
          </a:prstGeom>
        </p:spPr>
      </p:pic>
      <p:pic>
        <p:nvPicPr>
          <p:cNvPr id="8" name="Picture 7" descr="A blue and black certificate with a ribbon&#10;&#10;Description automatically generated">
            <a:extLst>
              <a:ext uri="{FF2B5EF4-FFF2-40B4-BE49-F238E27FC236}">
                <a16:creationId xmlns:a16="http://schemas.microsoft.com/office/drawing/2014/main" id="{3EED822C-141D-4CF4-8E8A-87E6686784D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7200" y="5125982"/>
            <a:ext cx="1080574" cy="1343143"/>
          </a:xfrm>
          <a:prstGeom prst="rect">
            <a:avLst/>
          </a:prstGeom>
        </p:spPr>
      </p:pic>
      <p:sp>
        <p:nvSpPr>
          <p:cNvPr id="13" name="Rectangle 12">
            <a:extLst>
              <a:ext uri="{FF2B5EF4-FFF2-40B4-BE49-F238E27FC236}">
                <a16:creationId xmlns:a16="http://schemas.microsoft.com/office/drawing/2014/main" id="{5E1999D3-03F6-B79D-5D34-96A03AE5C94D}"/>
              </a:ext>
            </a:extLst>
          </p:cNvPr>
          <p:cNvSpPr/>
          <p:nvPr/>
        </p:nvSpPr>
        <p:spPr>
          <a:xfrm>
            <a:off x="231644" y="1017823"/>
            <a:ext cx="5642265" cy="1764000"/>
          </a:xfrm>
          <a:prstGeom prst="rect">
            <a:avLst/>
          </a:prstGeom>
          <a:solidFill>
            <a:schemeClr val="accent6">
              <a:lumMod val="95000"/>
            </a:schemeClr>
          </a:solidFill>
          <a:ln>
            <a:noFill/>
          </a:ln>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effectLst>
                <a:outerShdw blurRad="50800" dist="38100" dir="5400000" algn="t" rotWithShape="0">
                  <a:prstClr val="black">
                    <a:alpha val="40000"/>
                  </a:prstClr>
                </a:outerShdw>
              </a:effectLst>
            </a:endParaRPr>
          </a:p>
        </p:txBody>
      </p:sp>
      <p:pic>
        <p:nvPicPr>
          <p:cNvPr id="11" name="Picture 10" descr="A yellow oval with black background&#10;&#10;Description automatically generated">
            <a:extLst>
              <a:ext uri="{FF2B5EF4-FFF2-40B4-BE49-F238E27FC236}">
                <a16:creationId xmlns:a16="http://schemas.microsoft.com/office/drawing/2014/main" id="{33E00205-26A4-9AD4-3E68-41140C2A9CA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1120" y="1124082"/>
            <a:ext cx="1625070" cy="1625070"/>
          </a:xfrm>
          <a:prstGeom prst="rect">
            <a:avLst/>
          </a:prstGeom>
        </p:spPr>
      </p:pic>
      <p:sp>
        <p:nvSpPr>
          <p:cNvPr id="14" name="Rectangle 13">
            <a:extLst>
              <a:ext uri="{FF2B5EF4-FFF2-40B4-BE49-F238E27FC236}">
                <a16:creationId xmlns:a16="http://schemas.microsoft.com/office/drawing/2014/main" id="{82982FFC-7B35-BBDF-3D64-1BAB3A51752D}"/>
              </a:ext>
            </a:extLst>
          </p:cNvPr>
          <p:cNvSpPr/>
          <p:nvPr/>
        </p:nvSpPr>
        <p:spPr>
          <a:xfrm>
            <a:off x="231644" y="2985969"/>
            <a:ext cx="5642265" cy="1764000"/>
          </a:xfrm>
          <a:prstGeom prst="rect">
            <a:avLst/>
          </a:prstGeom>
          <a:solidFill>
            <a:schemeClr val="accent6">
              <a:lumMod val="95000"/>
            </a:schemeClr>
          </a:solidFill>
          <a:ln>
            <a:noFill/>
          </a:ln>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effectLst>
                <a:outerShdw blurRad="50800" dist="38100" dir="5400000" algn="t" rotWithShape="0">
                  <a:prstClr val="black">
                    <a:alpha val="40000"/>
                  </a:prstClr>
                </a:outerShdw>
              </a:effectLst>
            </a:endParaRPr>
          </a:p>
        </p:txBody>
      </p:sp>
      <p:pic>
        <p:nvPicPr>
          <p:cNvPr id="12" name="Picture 11" descr="A yellow oval with black background&#10;&#10;Description automatically generated">
            <a:extLst>
              <a:ext uri="{FF2B5EF4-FFF2-40B4-BE49-F238E27FC236}">
                <a16:creationId xmlns:a16="http://schemas.microsoft.com/office/drawing/2014/main" id="{80F06DA0-B521-8803-17D8-5EEBF872314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3758" y="3078335"/>
            <a:ext cx="1625070" cy="1625070"/>
          </a:xfrm>
          <a:prstGeom prst="rect">
            <a:avLst/>
          </a:prstGeom>
        </p:spPr>
      </p:pic>
      <p:pic>
        <p:nvPicPr>
          <p:cNvPr id="23" name="Picture 22" descr="A blue graduation cap on a globe&#10;&#10;Description automatically generated">
            <a:extLst>
              <a:ext uri="{FF2B5EF4-FFF2-40B4-BE49-F238E27FC236}">
                <a16:creationId xmlns:a16="http://schemas.microsoft.com/office/drawing/2014/main" id="{6ACBAFAA-96E0-8816-6972-B560B1847AE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0075" y="3094307"/>
            <a:ext cx="1410678" cy="1410678"/>
          </a:xfrm>
          <a:prstGeom prst="rect">
            <a:avLst/>
          </a:prstGeom>
        </p:spPr>
      </p:pic>
      <p:sp>
        <p:nvSpPr>
          <p:cNvPr id="22" name="TextBox 21">
            <a:extLst>
              <a:ext uri="{FF2B5EF4-FFF2-40B4-BE49-F238E27FC236}">
                <a16:creationId xmlns:a16="http://schemas.microsoft.com/office/drawing/2014/main" id="{3603AD66-9C55-664A-5FE5-2A19D27C547A}"/>
              </a:ext>
            </a:extLst>
          </p:cNvPr>
          <p:cNvSpPr txBox="1"/>
          <p:nvPr/>
        </p:nvSpPr>
        <p:spPr>
          <a:xfrm>
            <a:off x="2148803" y="3610048"/>
            <a:ext cx="3566197" cy="1077218"/>
          </a:xfrm>
          <a:prstGeom prst="rect">
            <a:avLst/>
          </a:prstGeom>
          <a:noFill/>
        </p:spPr>
        <p:txBody>
          <a:bodyPr wrap="square" rtlCol="0">
            <a:spAutoFit/>
          </a:bodyPr>
          <a:lstStyle/>
          <a:p>
            <a:r>
              <a:rPr lang="en-GB" sz="1600" dirty="0">
                <a:solidFill>
                  <a:schemeClr val="accent1"/>
                </a:solidFill>
                <a:latin typeface="Arial" panose="020B0604020202020204" pitchFamily="34" charset="0"/>
                <a:cs typeface="Arial" panose="020B0604020202020204" pitchFamily="34" charset="0"/>
              </a:rPr>
              <a:t>is the </a:t>
            </a:r>
            <a:r>
              <a:rPr lang="en-GB" sz="1600" b="1" dirty="0">
                <a:solidFill>
                  <a:schemeClr val="accent1"/>
                </a:solidFill>
                <a:latin typeface="Arial" panose="020B0604020202020204" pitchFamily="34" charset="0"/>
                <a:cs typeface="Arial" panose="020B0604020202020204" pitchFamily="34" charset="0"/>
              </a:rPr>
              <a:t>average</a:t>
            </a:r>
            <a:r>
              <a:rPr lang="en-GB" sz="1600" dirty="0">
                <a:solidFill>
                  <a:schemeClr val="accent1"/>
                </a:solidFill>
                <a:latin typeface="Arial" panose="020B0604020202020204" pitchFamily="34" charset="0"/>
                <a:cs typeface="Arial" panose="020B0604020202020204" pitchFamily="34" charset="0"/>
              </a:rPr>
              <a:t> number of entry level education programmes per 5 million population in the </a:t>
            </a:r>
            <a:r>
              <a:rPr lang="en-GB" sz="1600" b="1" dirty="0">
                <a:solidFill>
                  <a:schemeClr val="accent1"/>
                </a:solidFill>
                <a:latin typeface="Arial" panose="020B0604020202020204" pitchFamily="34" charset="0"/>
                <a:cs typeface="Arial" panose="020B0604020202020204" pitchFamily="34" charset="0"/>
              </a:rPr>
              <a:t>Europe region </a:t>
            </a:r>
            <a:r>
              <a:rPr lang="en-GB" sz="1600" dirty="0">
                <a:solidFill>
                  <a:schemeClr val="accent1"/>
                </a:solidFill>
                <a:latin typeface="Arial" panose="020B0604020202020204" pitchFamily="34" charset="0"/>
                <a:cs typeface="Arial" panose="020B0604020202020204" pitchFamily="34" charset="0"/>
              </a:rPr>
              <a:t>in 2024</a:t>
            </a:r>
            <a:endParaRPr lang="en-US" sz="1600" dirty="0">
              <a:solidFill>
                <a:schemeClr val="accent1"/>
              </a:solidFill>
            </a:endParaRPr>
          </a:p>
        </p:txBody>
      </p:sp>
      <p:pic>
        <p:nvPicPr>
          <p:cNvPr id="16" name="Picture 15" descr="A blue graduation cap over a computer&#10;&#10;Description automatically generated">
            <a:extLst>
              <a:ext uri="{FF2B5EF4-FFF2-40B4-BE49-F238E27FC236}">
                <a16:creationId xmlns:a16="http://schemas.microsoft.com/office/drawing/2014/main" id="{0FE4B870-26A8-351F-D5C9-B689538DE4F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7200" y="1094755"/>
            <a:ext cx="1325808" cy="1325808"/>
          </a:xfrm>
          <a:prstGeom prst="rect">
            <a:avLst/>
          </a:prstGeom>
        </p:spPr>
      </p:pic>
      <p:sp>
        <p:nvSpPr>
          <p:cNvPr id="21" name="TextBox 20">
            <a:extLst>
              <a:ext uri="{FF2B5EF4-FFF2-40B4-BE49-F238E27FC236}">
                <a16:creationId xmlns:a16="http://schemas.microsoft.com/office/drawing/2014/main" id="{3218B411-F820-D938-2100-F3DE82DEAE16}"/>
              </a:ext>
            </a:extLst>
          </p:cNvPr>
          <p:cNvSpPr txBox="1"/>
          <p:nvPr/>
        </p:nvSpPr>
        <p:spPr>
          <a:xfrm>
            <a:off x="2163757" y="1234182"/>
            <a:ext cx="1376082" cy="677108"/>
          </a:xfrm>
          <a:prstGeom prst="rect">
            <a:avLst/>
          </a:prstGeom>
          <a:noFill/>
        </p:spPr>
        <p:txBody>
          <a:bodyPr wrap="none" rtlCol="0">
            <a:spAutoFit/>
          </a:bodyPr>
          <a:lstStyle/>
          <a:p>
            <a:r>
              <a:rPr lang="en-GB" sz="3800" b="1" dirty="0"/>
              <a:t>11.39</a:t>
            </a:r>
          </a:p>
        </p:txBody>
      </p:sp>
      <p:sp>
        <p:nvSpPr>
          <p:cNvPr id="17" name="TextBox 16">
            <a:extLst>
              <a:ext uri="{FF2B5EF4-FFF2-40B4-BE49-F238E27FC236}">
                <a16:creationId xmlns:a16="http://schemas.microsoft.com/office/drawing/2014/main" id="{6DE1DCDF-F925-5ED8-E507-70602A584148}"/>
              </a:ext>
            </a:extLst>
          </p:cNvPr>
          <p:cNvSpPr txBox="1"/>
          <p:nvPr/>
        </p:nvSpPr>
        <p:spPr>
          <a:xfrm>
            <a:off x="2163253" y="1757659"/>
            <a:ext cx="3413797" cy="1077218"/>
          </a:xfrm>
          <a:prstGeom prst="rect">
            <a:avLst/>
          </a:prstGeom>
          <a:noFill/>
        </p:spPr>
        <p:txBody>
          <a:bodyPr wrap="square" rtlCol="0">
            <a:spAutoFit/>
          </a:bodyPr>
          <a:lstStyle/>
          <a:p>
            <a:r>
              <a:rPr lang="en-GB" sz="1600" b="1" dirty="0">
                <a:solidFill>
                  <a:schemeClr val="accent1"/>
                </a:solidFill>
                <a:latin typeface="Arial" panose="020B0604020202020204" pitchFamily="34" charset="0"/>
                <a:cs typeface="Arial" panose="020B0604020202020204" pitchFamily="34" charset="0"/>
              </a:rPr>
              <a:t>entry level education programmes </a:t>
            </a:r>
            <a:r>
              <a:rPr lang="en-GB" sz="1600" dirty="0">
                <a:solidFill>
                  <a:schemeClr val="accent1"/>
                </a:solidFill>
                <a:latin typeface="Arial" panose="020B0604020202020204" pitchFamily="34" charset="0"/>
                <a:cs typeface="Arial" panose="020B0604020202020204" pitchFamily="34" charset="0"/>
              </a:rPr>
              <a:t>in </a:t>
            </a:r>
            <a:r>
              <a:rPr lang="en-GB" sz="1600" b="1" dirty="0">
                <a:solidFill>
                  <a:schemeClr val="accent1"/>
                </a:solidFill>
                <a:latin typeface="Arial" panose="020B0604020202020204" pitchFamily="34" charset="0"/>
                <a:cs typeface="Arial" panose="020B0604020202020204" pitchFamily="34" charset="0"/>
              </a:rPr>
              <a:t>Kosovo</a:t>
            </a:r>
            <a:r>
              <a:rPr lang="en-GB" sz="1600" dirty="0">
                <a:solidFill>
                  <a:schemeClr val="accent1"/>
                </a:solidFill>
                <a:latin typeface="Arial" panose="020B0604020202020204" pitchFamily="34" charset="0"/>
                <a:cs typeface="Arial" panose="020B0604020202020204" pitchFamily="34" charset="0"/>
              </a:rPr>
              <a:t> per </a:t>
            </a:r>
            <a:br>
              <a:rPr lang="en-GB" sz="1600" dirty="0">
                <a:solidFill>
                  <a:schemeClr val="accent1"/>
                </a:solidFill>
                <a:latin typeface="Arial" panose="020B0604020202020204" pitchFamily="34" charset="0"/>
                <a:cs typeface="Arial" panose="020B0604020202020204" pitchFamily="34" charset="0"/>
              </a:rPr>
            </a:br>
            <a:r>
              <a:rPr lang="en-GB" sz="1600" dirty="0">
                <a:solidFill>
                  <a:schemeClr val="accent1"/>
                </a:solidFill>
                <a:latin typeface="Arial" panose="020B0604020202020204" pitchFamily="34" charset="0"/>
                <a:cs typeface="Arial" panose="020B0604020202020204" pitchFamily="34" charset="0"/>
              </a:rPr>
              <a:t>5 million population in 2024</a:t>
            </a:r>
          </a:p>
          <a:p>
            <a:endParaRPr lang="en-GB" sz="1600" dirty="0"/>
          </a:p>
        </p:txBody>
      </p:sp>
      <p:sp>
        <p:nvSpPr>
          <p:cNvPr id="20" name="TextBox 19">
            <a:extLst>
              <a:ext uri="{FF2B5EF4-FFF2-40B4-BE49-F238E27FC236}">
                <a16:creationId xmlns:a16="http://schemas.microsoft.com/office/drawing/2014/main" id="{CA486B5F-C4D4-5F58-B99F-FC0103CE4686}"/>
              </a:ext>
            </a:extLst>
          </p:cNvPr>
          <p:cNvSpPr txBox="1"/>
          <p:nvPr/>
        </p:nvSpPr>
        <p:spPr>
          <a:xfrm>
            <a:off x="2171983" y="3093735"/>
            <a:ext cx="1132041" cy="677108"/>
          </a:xfrm>
          <a:prstGeom prst="rect">
            <a:avLst/>
          </a:prstGeom>
          <a:noFill/>
        </p:spPr>
        <p:txBody>
          <a:bodyPr wrap="none" rtlCol="0">
            <a:spAutoFit/>
          </a:bodyPr>
          <a:lstStyle/>
          <a:p>
            <a:r>
              <a:rPr lang="en-GB" sz="3800" b="1" dirty="0"/>
              <a:t>7.46</a:t>
            </a:r>
          </a:p>
        </p:txBody>
      </p:sp>
    </p:spTree>
    <p:extLst>
      <p:ext uri="{BB962C8B-B14F-4D97-AF65-F5344CB8AC3E}">
        <p14:creationId xmlns:p14="http://schemas.microsoft.com/office/powerpoint/2010/main" val="1764329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5759D-51AD-A1FD-0331-37B01D66F838}"/>
              </a:ext>
            </a:extLst>
          </p:cNvPr>
          <p:cNvSpPr txBox="1">
            <a:spLocks/>
          </p:cNvSpPr>
          <p:nvPr/>
        </p:nvSpPr>
        <p:spPr>
          <a:xfrm>
            <a:off x="3319697" y="222174"/>
            <a:ext cx="5977086" cy="682738"/>
          </a:xfrm>
          <a:prstGeom prst="rect">
            <a:avLst/>
          </a:prstGeom>
          <a:no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400" b="1" cap="all" dirty="0">
                <a:latin typeface="Arial" panose="020B0604020202020204" pitchFamily="34" charset="0"/>
                <a:cs typeface="Arial" panose="020B0604020202020204" pitchFamily="34" charset="0"/>
              </a:rPr>
              <a:t>PHYSIOTHERAPY practice</a:t>
            </a:r>
            <a:endParaRPr lang="en-US" sz="2400" b="1" cap="all" dirty="0">
              <a:solidFill>
                <a:schemeClr val="accent4"/>
              </a:solidFill>
            </a:endParaRPr>
          </a:p>
        </p:txBody>
      </p:sp>
      <p:sp>
        <p:nvSpPr>
          <p:cNvPr id="3" name="Rectangle 2">
            <a:extLst>
              <a:ext uri="{FF2B5EF4-FFF2-40B4-BE49-F238E27FC236}">
                <a16:creationId xmlns:a16="http://schemas.microsoft.com/office/drawing/2014/main" id="{B11EB1B3-4522-5510-687F-8CF3F203D623}"/>
              </a:ext>
            </a:extLst>
          </p:cNvPr>
          <p:cNvSpPr/>
          <p:nvPr/>
        </p:nvSpPr>
        <p:spPr>
          <a:xfrm>
            <a:off x="4513635" y="876460"/>
            <a:ext cx="3168000" cy="2664000"/>
          </a:xfrm>
          <a:prstGeom prst="rect">
            <a:avLst/>
          </a:prstGeom>
          <a:solidFill>
            <a:schemeClr val="accent4"/>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outerShdw blurRad="50800" dist="38100" dir="5400000" algn="t" rotWithShape="0">
                  <a:prstClr val="black">
                    <a:alpha val="40000"/>
                  </a:prstClr>
                </a:outerShdw>
              </a:effectLst>
              <a:uLnTx/>
              <a:uFillTx/>
              <a:latin typeface="Arial" panose="020B0604020202020204"/>
              <a:ea typeface="+mn-ea"/>
              <a:cs typeface="+mn-cs"/>
            </a:endParaRPr>
          </a:p>
        </p:txBody>
      </p:sp>
      <p:sp>
        <p:nvSpPr>
          <p:cNvPr id="5" name="Rectangle 4">
            <a:extLst>
              <a:ext uri="{FF2B5EF4-FFF2-40B4-BE49-F238E27FC236}">
                <a16:creationId xmlns:a16="http://schemas.microsoft.com/office/drawing/2014/main" id="{0AE644CC-40BD-8753-18B5-50A806BD25F5}"/>
              </a:ext>
            </a:extLst>
          </p:cNvPr>
          <p:cNvSpPr/>
          <p:nvPr/>
        </p:nvSpPr>
        <p:spPr>
          <a:xfrm>
            <a:off x="1106791" y="879931"/>
            <a:ext cx="3168000" cy="2654060"/>
          </a:xfrm>
          <a:prstGeom prst="rect">
            <a:avLst/>
          </a:prstGeom>
          <a:solidFill>
            <a:schemeClr val="tx1"/>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outerShdw blurRad="50800" dist="38100" dir="5400000" algn="t" rotWithShape="0">
                  <a:prstClr val="black">
                    <a:alpha val="40000"/>
                  </a:prstClr>
                </a:outerShdw>
              </a:effectLst>
              <a:uLnTx/>
              <a:uFillTx/>
              <a:latin typeface="Arial" panose="020B0604020202020204"/>
              <a:ea typeface="+mn-ea"/>
              <a:cs typeface="+mn-cs"/>
            </a:endParaRPr>
          </a:p>
        </p:txBody>
      </p:sp>
      <p:sp>
        <p:nvSpPr>
          <p:cNvPr id="6" name="Rectangle 5">
            <a:extLst>
              <a:ext uri="{FF2B5EF4-FFF2-40B4-BE49-F238E27FC236}">
                <a16:creationId xmlns:a16="http://schemas.microsoft.com/office/drawing/2014/main" id="{182119AF-A9D3-4AD1-4552-23887363E620}"/>
              </a:ext>
            </a:extLst>
          </p:cNvPr>
          <p:cNvSpPr/>
          <p:nvPr/>
        </p:nvSpPr>
        <p:spPr>
          <a:xfrm>
            <a:off x="7936634" y="876460"/>
            <a:ext cx="3168000" cy="2664000"/>
          </a:xfrm>
          <a:prstGeom prst="rect">
            <a:avLst/>
          </a:prstGeom>
          <a:solidFill>
            <a:schemeClr val="tx1"/>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outerShdw blurRad="50800" dist="38100" dir="5400000" algn="t" rotWithShape="0">
                  <a:prstClr val="black">
                    <a:alpha val="40000"/>
                  </a:prstClr>
                </a:outerShdw>
              </a:effectLst>
              <a:uLnTx/>
              <a:uFillTx/>
              <a:latin typeface="Arial" panose="020B0604020202020204"/>
              <a:ea typeface="+mn-ea"/>
              <a:cs typeface="+mn-cs"/>
            </a:endParaRPr>
          </a:p>
        </p:txBody>
      </p:sp>
      <p:sp>
        <p:nvSpPr>
          <p:cNvPr id="7" name="Rectangle 6">
            <a:extLst>
              <a:ext uri="{FF2B5EF4-FFF2-40B4-BE49-F238E27FC236}">
                <a16:creationId xmlns:a16="http://schemas.microsoft.com/office/drawing/2014/main" id="{E1B36A70-27A2-3F83-3CFB-62514493CA59}"/>
              </a:ext>
            </a:extLst>
          </p:cNvPr>
          <p:cNvSpPr/>
          <p:nvPr/>
        </p:nvSpPr>
        <p:spPr>
          <a:xfrm>
            <a:off x="1117662" y="3821240"/>
            <a:ext cx="3168000" cy="2664000"/>
          </a:xfrm>
          <a:prstGeom prst="rect">
            <a:avLst/>
          </a:prstGeom>
          <a:solidFill>
            <a:schemeClr val="accent4"/>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outerShdw blurRad="50800" dist="38100" dir="5400000" algn="t" rotWithShape="0">
                  <a:prstClr val="black">
                    <a:alpha val="40000"/>
                  </a:prstClr>
                </a:outerShdw>
              </a:effectLst>
              <a:uLnTx/>
              <a:uFillTx/>
              <a:latin typeface="Arial" panose="020B0604020202020204"/>
              <a:ea typeface="+mn-ea"/>
              <a:cs typeface="+mn-cs"/>
            </a:endParaRPr>
          </a:p>
        </p:txBody>
      </p:sp>
      <p:sp>
        <p:nvSpPr>
          <p:cNvPr id="8" name="Rectangle 7">
            <a:extLst>
              <a:ext uri="{FF2B5EF4-FFF2-40B4-BE49-F238E27FC236}">
                <a16:creationId xmlns:a16="http://schemas.microsoft.com/office/drawing/2014/main" id="{7DE789B7-892A-3768-AC17-DCA597169314}"/>
              </a:ext>
            </a:extLst>
          </p:cNvPr>
          <p:cNvSpPr/>
          <p:nvPr/>
        </p:nvSpPr>
        <p:spPr>
          <a:xfrm>
            <a:off x="4523234" y="3816575"/>
            <a:ext cx="3168000" cy="2664000"/>
          </a:xfrm>
          <a:prstGeom prst="rect">
            <a:avLst/>
          </a:prstGeom>
          <a:solidFill>
            <a:schemeClr val="tx1"/>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outerShdw blurRad="50800" dist="38100" dir="5400000" algn="t" rotWithShape="0">
                  <a:prstClr val="black">
                    <a:alpha val="40000"/>
                  </a:prstClr>
                </a:outerShdw>
              </a:effectLst>
              <a:uLnTx/>
              <a:uFillTx/>
              <a:latin typeface="Arial" panose="020B0604020202020204"/>
              <a:ea typeface="+mn-ea"/>
              <a:cs typeface="+mn-cs"/>
            </a:endParaRPr>
          </a:p>
        </p:txBody>
      </p:sp>
      <p:sp>
        <p:nvSpPr>
          <p:cNvPr id="9" name="Rectangle 8">
            <a:extLst>
              <a:ext uri="{FF2B5EF4-FFF2-40B4-BE49-F238E27FC236}">
                <a16:creationId xmlns:a16="http://schemas.microsoft.com/office/drawing/2014/main" id="{6812CA63-0FEC-A662-4499-A5D22A8556D2}"/>
              </a:ext>
            </a:extLst>
          </p:cNvPr>
          <p:cNvSpPr/>
          <p:nvPr/>
        </p:nvSpPr>
        <p:spPr>
          <a:xfrm>
            <a:off x="7910962" y="3816575"/>
            <a:ext cx="3168000" cy="2664000"/>
          </a:xfrm>
          <a:prstGeom prst="rect">
            <a:avLst/>
          </a:prstGeom>
          <a:solidFill>
            <a:schemeClr val="accent4"/>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outerShdw blurRad="50800" dist="38100" dir="5400000" algn="t" rotWithShape="0">
                  <a:prstClr val="black">
                    <a:alpha val="40000"/>
                  </a:prstClr>
                </a:outerShdw>
              </a:effectLst>
              <a:uLnTx/>
              <a:uFillTx/>
              <a:latin typeface="Arial" panose="020B0604020202020204"/>
              <a:ea typeface="+mn-ea"/>
              <a:cs typeface="+mn-cs"/>
            </a:endParaRPr>
          </a:p>
        </p:txBody>
      </p:sp>
      <p:sp>
        <p:nvSpPr>
          <p:cNvPr id="10" name="TextBox 9">
            <a:extLst>
              <a:ext uri="{FF2B5EF4-FFF2-40B4-BE49-F238E27FC236}">
                <a16:creationId xmlns:a16="http://schemas.microsoft.com/office/drawing/2014/main" id="{10EB6A68-76CE-C864-F0B4-FF5D140D3EBB}"/>
              </a:ext>
            </a:extLst>
          </p:cNvPr>
          <p:cNvSpPr txBox="1"/>
          <p:nvPr/>
        </p:nvSpPr>
        <p:spPr>
          <a:xfrm>
            <a:off x="1001425" y="888193"/>
            <a:ext cx="3370550" cy="492443"/>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300" b="1" i="0" u="none" strike="noStrike" kern="0" cap="none" spc="0" normalizeH="0" baseline="0" noProof="0" dirty="0">
                <a:ln>
                  <a:noFill/>
                </a:ln>
                <a:solidFill>
                  <a:schemeClr val="bg1"/>
                </a:solidFill>
                <a:effectLst/>
                <a:uLnTx/>
                <a:uFillTx/>
              </a:rPr>
              <a:t>Have </a:t>
            </a:r>
            <a:r>
              <a:rPr kumimoji="0" lang="en-GB" sz="1300" b="1" i="0" u="none" strike="noStrike" kern="0" cap="none" spc="0" normalizeH="0" baseline="0" noProof="0" dirty="0">
                <a:ln>
                  <a:noFill/>
                </a:ln>
                <a:solidFill>
                  <a:schemeClr val="accent3"/>
                </a:solidFill>
                <a:effectLst/>
                <a:uLnTx/>
                <a:uFillTx/>
              </a:rPr>
              <a:t>specialty interest groups </a:t>
            </a:r>
            <a:r>
              <a:rPr kumimoji="0" lang="en-GB" sz="1300" b="1" i="0" u="none" strike="noStrike" kern="0" cap="none" spc="0" normalizeH="0" baseline="0" noProof="0" dirty="0">
                <a:ln>
                  <a:noFill/>
                </a:ln>
                <a:solidFill>
                  <a:schemeClr val="bg1"/>
                </a:solidFill>
                <a:effectLst/>
                <a:uLnTx/>
                <a:uFillTx/>
              </a:rPr>
              <a:t>which are recognised by World Physiotherapy</a:t>
            </a:r>
          </a:p>
        </p:txBody>
      </p:sp>
      <p:sp>
        <p:nvSpPr>
          <p:cNvPr id="11" name="TextBox 10">
            <a:extLst>
              <a:ext uri="{FF2B5EF4-FFF2-40B4-BE49-F238E27FC236}">
                <a16:creationId xmlns:a16="http://schemas.microsoft.com/office/drawing/2014/main" id="{EC3334F8-DB10-3AE5-A6F4-96DD2EB1129C}"/>
              </a:ext>
            </a:extLst>
          </p:cNvPr>
          <p:cNvSpPr txBox="1"/>
          <p:nvPr/>
        </p:nvSpPr>
        <p:spPr>
          <a:xfrm>
            <a:off x="4650533" y="953686"/>
            <a:ext cx="2885574" cy="29238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300" b="1" i="0" u="none" strike="noStrike" kern="0" cap="none" spc="0" normalizeH="0" baseline="0" noProof="0" dirty="0">
                <a:ln>
                  <a:noFill/>
                </a:ln>
                <a:solidFill>
                  <a:schemeClr val="bg1"/>
                </a:solidFill>
                <a:effectLst/>
                <a:uLnTx/>
                <a:uFillTx/>
              </a:rPr>
              <a:t>Provide </a:t>
            </a:r>
            <a:r>
              <a:rPr kumimoji="0" lang="en-GB" sz="1300" b="1" i="0" u="none" strike="noStrike" kern="0" cap="none" spc="0" normalizeH="0" baseline="0" noProof="0" dirty="0">
                <a:ln>
                  <a:noFill/>
                </a:ln>
                <a:solidFill>
                  <a:schemeClr val="accent3"/>
                </a:solidFill>
                <a:effectLst/>
                <a:uLnTx/>
                <a:uFillTx/>
              </a:rPr>
              <a:t>CPD</a:t>
            </a:r>
            <a:r>
              <a:rPr kumimoji="0" lang="en-GB" sz="1300" b="1" i="0" u="none" strike="noStrike" kern="0" cap="none" spc="0" normalizeH="0" baseline="0" noProof="0" dirty="0">
                <a:ln>
                  <a:noFill/>
                </a:ln>
                <a:solidFill>
                  <a:schemeClr val="bg1"/>
                </a:solidFill>
                <a:effectLst/>
                <a:uLnTx/>
                <a:uFillTx/>
              </a:rPr>
              <a:t> for members</a:t>
            </a:r>
          </a:p>
        </p:txBody>
      </p:sp>
      <p:sp>
        <p:nvSpPr>
          <p:cNvPr id="12" name="TextBox 11">
            <a:extLst>
              <a:ext uri="{FF2B5EF4-FFF2-40B4-BE49-F238E27FC236}">
                <a16:creationId xmlns:a16="http://schemas.microsoft.com/office/drawing/2014/main" id="{C699AF36-A9E7-A20E-B1BF-A7F272C93321}"/>
              </a:ext>
            </a:extLst>
          </p:cNvPr>
          <p:cNvSpPr txBox="1"/>
          <p:nvPr/>
        </p:nvSpPr>
        <p:spPr>
          <a:xfrm>
            <a:off x="8078849" y="953686"/>
            <a:ext cx="2885574" cy="69249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300" b="1" i="0" u="none" strike="noStrike" kern="0" cap="none" spc="0" normalizeH="0" baseline="0" noProof="0" dirty="0">
                <a:ln>
                  <a:noFill/>
                </a:ln>
                <a:solidFill>
                  <a:schemeClr val="bg1"/>
                </a:solidFill>
                <a:effectLst/>
                <a:uLnTx/>
                <a:uFillTx/>
              </a:rPr>
              <a:t> There are </a:t>
            </a:r>
            <a:r>
              <a:rPr kumimoji="0" lang="en-GB" sz="1300" b="1" i="0" u="none" strike="noStrike" kern="0" cap="none" spc="0" normalizeH="0" baseline="0" noProof="0" dirty="0">
                <a:ln>
                  <a:noFill/>
                </a:ln>
                <a:solidFill>
                  <a:schemeClr val="accent3"/>
                </a:solidFill>
                <a:effectLst/>
                <a:uLnTx/>
                <a:uFillTx/>
              </a:rPr>
              <a:t>support personnel </a:t>
            </a:r>
            <a:r>
              <a:rPr kumimoji="0" lang="en-GB" sz="1300" b="1" i="0" u="none" strike="noStrike" kern="0" cap="none" spc="0" normalizeH="0" baseline="0" noProof="0" dirty="0">
                <a:ln>
                  <a:noFill/>
                </a:ln>
                <a:solidFill>
                  <a:schemeClr val="bg1"/>
                </a:solidFill>
                <a:effectLst/>
                <a:uLnTx/>
                <a:uFillTx/>
              </a:rPr>
              <a:t>who work with physiotherapists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300" b="1" i="0" u="none" strike="noStrike" kern="0" cap="none" spc="0" normalizeH="0" baseline="0" noProof="0" dirty="0">
              <a:ln>
                <a:noFill/>
              </a:ln>
              <a:solidFill>
                <a:schemeClr val="accent3"/>
              </a:solidFill>
              <a:effectLst/>
              <a:uLnTx/>
              <a:uFillTx/>
            </a:endParaRPr>
          </a:p>
        </p:txBody>
      </p:sp>
      <p:sp>
        <p:nvSpPr>
          <p:cNvPr id="13" name="TextBox 12">
            <a:extLst>
              <a:ext uri="{FF2B5EF4-FFF2-40B4-BE49-F238E27FC236}">
                <a16:creationId xmlns:a16="http://schemas.microsoft.com/office/drawing/2014/main" id="{3B395D13-5DD9-E502-A777-A3BBF192D31F}"/>
              </a:ext>
            </a:extLst>
          </p:cNvPr>
          <p:cNvSpPr txBox="1"/>
          <p:nvPr/>
        </p:nvSpPr>
        <p:spPr>
          <a:xfrm>
            <a:off x="1117358" y="3908026"/>
            <a:ext cx="3157433" cy="29238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300" b="1" i="0" u="none" strike="noStrike" kern="0" cap="none" spc="0" normalizeH="0" baseline="0" noProof="0" dirty="0">
                <a:ln>
                  <a:noFill/>
                </a:ln>
                <a:solidFill>
                  <a:schemeClr val="accent3"/>
                </a:solidFill>
                <a:effectLst/>
                <a:uLnTx/>
                <a:uFillTx/>
              </a:rPr>
              <a:t>Membership</a:t>
            </a:r>
            <a:r>
              <a:rPr kumimoji="0" lang="en-GB" sz="1300" b="1" i="0" u="none" strike="noStrike" kern="0" cap="none" spc="0" normalizeH="0" baseline="0" noProof="0" dirty="0">
                <a:ln>
                  <a:noFill/>
                </a:ln>
                <a:solidFill>
                  <a:schemeClr val="bg1"/>
                </a:solidFill>
                <a:effectLst/>
                <a:uLnTx/>
                <a:uFillTx/>
              </a:rPr>
              <a:t> is required to practice</a:t>
            </a:r>
          </a:p>
        </p:txBody>
      </p:sp>
      <p:sp>
        <p:nvSpPr>
          <p:cNvPr id="16" name="TextBox 15">
            <a:extLst>
              <a:ext uri="{FF2B5EF4-FFF2-40B4-BE49-F238E27FC236}">
                <a16:creationId xmlns:a16="http://schemas.microsoft.com/office/drawing/2014/main" id="{8F3A0D09-F4DD-0D0E-46D0-963240BF28C8}"/>
              </a:ext>
            </a:extLst>
          </p:cNvPr>
          <p:cNvSpPr txBox="1"/>
          <p:nvPr/>
        </p:nvSpPr>
        <p:spPr>
          <a:xfrm>
            <a:off x="4656584" y="3907741"/>
            <a:ext cx="2880000" cy="29238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300" b="1" i="0" u="none" strike="noStrike" kern="0" cap="none" spc="0" normalizeH="0" baseline="0" noProof="0" dirty="0">
                <a:ln>
                  <a:noFill/>
                </a:ln>
                <a:solidFill>
                  <a:schemeClr val="bg1"/>
                </a:solidFill>
                <a:effectLst/>
                <a:uLnTx/>
                <a:uFillTx/>
              </a:rPr>
              <a:t> Have </a:t>
            </a:r>
            <a:r>
              <a:rPr kumimoji="0" lang="en-GB" sz="1300" b="1" i="0" u="none" strike="noStrike" kern="0" cap="none" spc="0" normalizeH="0" baseline="0" noProof="0" dirty="0">
                <a:ln>
                  <a:noFill/>
                </a:ln>
                <a:solidFill>
                  <a:schemeClr val="accent3"/>
                </a:solidFill>
                <a:effectLst/>
                <a:uLnTx/>
                <a:uFillTx/>
              </a:rPr>
              <a:t>postgraduate </a:t>
            </a:r>
            <a:r>
              <a:rPr kumimoji="0" lang="en-GB" sz="1300" b="1" i="0" u="none" strike="noStrike" kern="0" cap="none" spc="0" normalizeH="0" baseline="0" noProof="0" dirty="0">
                <a:ln>
                  <a:noFill/>
                </a:ln>
                <a:solidFill>
                  <a:schemeClr val="bg1"/>
                </a:solidFill>
                <a:effectLst/>
                <a:uLnTx/>
                <a:uFillTx/>
              </a:rPr>
              <a:t>programmes</a:t>
            </a:r>
          </a:p>
        </p:txBody>
      </p:sp>
      <p:sp>
        <p:nvSpPr>
          <p:cNvPr id="20" name="TextBox 19">
            <a:extLst>
              <a:ext uri="{FF2B5EF4-FFF2-40B4-BE49-F238E27FC236}">
                <a16:creationId xmlns:a16="http://schemas.microsoft.com/office/drawing/2014/main" id="{6013D57C-E1B8-30BF-FBE1-32FD153F4BAF}"/>
              </a:ext>
            </a:extLst>
          </p:cNvPr>
          <p:cNvSpPr txBox="1"/>
          <p:nvPr/>
        </p:nvSpPr>
        <p:spPr>
          <a:xfrm>
            <a:off x="7906335" y="3920558"/>
            <a:ext cx="3168000" cy="29238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300" b="1" i="0" u="none" strike="noStrike" kern="0" cap="none" spc="0" normalizeH="0" baseline="0" noProof="0" dirty="0">
                <a:ln>
                  <a:noFill/>
                </a:ln>
                <a:solidFill>
                  <a:schemeClr val="bg1"/>
                </a:solidFill>
                <a:effectLst/>
                <a:uLnTx/>
                <a:uFillTx/>
              </a:rPr>
              <a:t>Have access to </a:t>
            </a:r>
            <a:r>
              <a:rPr kumimoji="0" lang="en-GB" sz="1300" b="1" i="0" u="none" strike="noStrike" kern="0" cap="none" spc="0" normalizeH="0" baseline="0" noProof="0" dirty="0">
                <a:ln>
                  <a:noFill/>
                </a:ln>
                <a:solidFill>
                  <a:schemeClr val="accent3"/>
                </a:solidFill>
                <a:effectLst/>
                <a:uLnTx/>
                <a:uFillTx/>
              </a:rPr>
              <a:t>PhD</a:t>
            </a:r>
            <a:r>
              <a:rPr kumimoji="0" lang="en-GB" sz="1300" b="1" i="0" u="none" strike="noStrike" kern="0" cap="none" spc="0" normalizeH="0" baseline="0" noProof="0" dirty="0">
                <a:ln>
                  <a:noFill/>
                </a:ln>
                <a:solidFill>
                  <a:schemeClr val="bg1"/>
                </a:solidFill>
                <a:effectLst/>
                <a:uLnTx/>
                <a:uFillTx/>
              </a:rPr>
              <a:t> programmes</a:t>
            </a:r>
          </a:p>
        </p:txBody>
      </p:sp>
      <p:sp>
        <p:nvSpPr>
          <p:cNvPr id="21" name="Rectangle 20">
            <a:extLst>
              <a:ext uri="{FF2B5EF4-FFF2-40B4-BE49-F238E27FC236}">
                <a16:creationId xmlns:a16="http://schemas.microsoft.com/office/drawing/2014/main" id="{F7F180CF-B542-5600-6F93-0A91F9FF0544}"/>
              </a:ext>
            </a:extLst>
          </p:cNvPr>
          <p:cNvSpPr/>
          <p:nvPr/>
        </p:nvSpPr>
        <p:spPr>
          <a:xfrm>
            <a:off x="2293269" y="1557442"/>
            <a:ext cx="775584" cy="775284"/>
          </a:xfrm>
          <a:prstGeom prst="rect">
            <a:avLst/>
          </a:prstGeom>
          <a:ln>
            <a:solidFill>
              <a:schemeClr val="accent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F74F3D2F-690A-F45C-CC89-E1A8CCA4874B}"/>
              </a:ext>
            </a:extLst>
          </p:cNvPr>
          <p:cNvSpPr txBox="1"/>
          <p:nvPr/>
        </p:nvSpPr>
        <p:spPr>
          <a:xfrm>
            <a:off x="1417195" y="3240170"/>
            <a:ext cx="716657"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200" kern="0" dirty="0">
                <a:solidFill>
                  <a:schemeClr val="bg1"/>
                </a:solidFill>
              </a:rPr>
              <a:t>Europe</a:t>
            </a:r>
            <a:endParaRPr kumimoji="0" lang="en-GB" sz="1200" b="0" i="0" u="none" strike="noStrike" kern="0" cap="none" spc="0" normalizeH="0" baseline="0" noProof="0" dirty="0">
              <a:ln>
                <a:noFill/>
              </a:ln>
              <a:solidFill>
                <a:schemeClr val="bg1"/>
              </a:solidFill>
              <a:effectLst/>
              <a:uLnTx/>
              <a:uFillTx/>
            </a:endParaRPr>
          </a:p>
        </p:txBody>
      </p:sp>
      <p:sp>
        <p:nvSpPr>
          <p:cNvPr id="26" name="TextBox 25">
            <a:extLst>
              <a:ext uri="{FF2B5EF4-FFF2-40B4-BE49-F238E27FC236}">
                <a16:creationId xmlns:a16="http://schemas.microsoft.com/office/drawing/2014/main" id="{5153F0B5-8639-DAE4-1ACF-CB1693847B3B}"/>
              </a:ext>
            </a:extLst>
          </p:cNvPr>
          <p:cNvSpPr txBox="1"/>
          <p:nvPr/>
        </p:nvSpPr>
        <p:spPr>
          <a:xfrm>
            <a:off x="3300647" y="3251970"/>
            <a:ext cx="686925"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a:ln>
                  <a:noFill/>
                </a:ln>
                <a:solidFill>
                  <a:schemeClr val="bg1"/>
                </a:solidFill>
                <a:effectLst/>
                <a:uLnTx/>
                <a:uFillTx/>
              </a:rPr>
              <a:t>Global</a:t>
            </a:r>
          </a:p>
        </p:txBody>
      </p:sp>
      <p:cxnSp>
        <p:nvCxnSpPr>
          <p:cNvPr id="27" name="Straight Connector 26">
            <a:extLst>
              <a:ext uri="{FF2B5EF4-FFF2-40B4-BE49-F238E27FC236}">
                <a16:creationId xmlns:a16="http://schemas.microsoft.com/office/drawing/2014/main" id="{2B1EC0F3-6E61-CB55-E061-3815D38BED06}"/>
              </a:ext>
            </a:extLst>
          </p:cNvPr>
          <p:cNvCxnSpPr>
            <a:cxnSpLocks/>
            <a:stCxn id="21" idx="3"/>
          </p:cNvCxnSpPr>
          <p:nvPr/>
        </p:nvCxnSpPr>
        <p:spPr>
          <a:xfrm>
            <a:off x="3068853" y="1945084"/>
            <a:ext cx="572722"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BD5CB19-F5CF-5EB8-CB34-1E6334BAAF5E}"/>
              </a:ext>
            </a:extLst>
          </p:cNvPr>
          <p:cNvCxnSpPr/>
          <p:nvPr/>
        </p:nvCxnSpPr>
        <p:spPr>
          <a:xfrm>
            <a:off x="3641575" y="1945084"/>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FF90F1A-D831-9838-8D2C-8F092431564F}"/>
              </a:ext>
            </a:extLst>
          </p:cNvPr>
          <p:cNvCxnSpPr>
            <a:cxnSpLocks/>
            <a:endCxn id="21" idx="1"/>
          </p:cNvCxnSpPr>
          <p:nvPr/>
        </p:nvCxnSpPr>
        <p:spPr>
          <a:xfrm>
            <a:off x="1762917" y="1945084"/>
            <a:ext cx="530352"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979A7FC-426D-3EB1-6511-B737BBEA84D4}"/>
              </a:ext>
            </a:extLst>
          </p:cNvPr>
          <p:cNvCxnSpPr/>
          <p:nvPr/>
        </p:nvCxnSpPr>
        <p:spPr>
          <a:xfrm>
            <a:off x="1762917" y="1945084"/>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B0591231-E8E2-002E-1DB5-417DA563242A}"/>
              </a:ext>
            </a:extLst>
          </p:cNvPr>
          <p:cNvSpPr/>
          <p:nvPr/>
        </p:nvSpPr>
        <p:spPr>
          <a:xfrm>
            <a:off x="5714325" y="1557442"/>
            <a:ext cx="775584" cy="775284"/>
          </a:xfrm>
          <a:prstGeom prst="rect">
            <a:avLst/>
          </a:prstGeom>
          <a:solidFill>
            <a:schemeClr val="tx1"/>
          </a:solidFill>
          <a:ln>
            <a:solidFill>
              <a:schemeClr val="accent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45" name="TextBox 44">
            <a:extLst>
              <a:ext uri="{FF2B5EF4-FFF2-40B4-BE49-F238E27FC236}">
                <a16:creationId xmlns:a16="http://schemas.microsoft.com/office/drawing/2014/main" id="{E8EF9EAB-4272-53F4-0C70-8B515A46A41B}"/>
              </a:ext>
            </a:extLst>
          </p:cNvPr>
          <p:cNvSpPr txBox="1"/>
          <p:nvPr/>
        </p:nvSpPr>
        <p:spPr>
          <a:xfrm>
            <a:off x="4789934" y="3237942"/>
            <a:ext cx="716657"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Europe</a:t>
            </a:r>
          </a:p>
        </p:txBody>
      </p:sp>
      <p:sp>
        <p:nvSpPr>
          <p:cNvPr id="46" name="TextBox 45">
            <a:extLst>
              <a:ext uri="{FF2B5EF4-FFF2-40B4-BE49-F238E27FC236}">
                <a16:creationId xmlns:a16="http://schemas.microsoft.com/office/drawing/2014/main" id="{8ACE4C0A-5711-E00A-C8DB-2B959B5BCB18}"/>
              </a:ext>
            </a:extLst>
          </p:cNvPr>
          <p:cNvSpPr txBox="1"/>
          <p:nvPr/>
        </p:nvSpPr>
        <p:spPr>
          <a:xfrm>
            <a:off x="6514014" y="3256993"/>
            <a:ext cx="1086241"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a:ln>
                  <a:noFill/>
                </a:ln>
                <a:solidFill>
                  <a:schemeClr val="bg1"/>
                </a:solidFill>
                <a:effectLst/>
                <a:uLnTx/>
                <a:uFillTx/>
              </a:rPr>
              <a:t>Global</a:t>
            </a:r>
          </a:p>
        </p:txBody>
      </p:sp>
      <p:cxnSp>
        <p:nvCxnSpPr>
          <p:cNvPr id="47" name="Straight Connector 46">
            <a:extLst>
              <a:ext uri="{FF2B5EF4-FFF2-40B4-BE49-F238E27FC236}">
                <a16:creationId xmlns:a16="http://schemas.microsoft.com/office/drawing/2014/main" id="{628CAABF-B026-E4BD-A6B7-557D2BF184DE}"/>
              </a:ext>
            </a:extLst>
          </p:cNvPr>
          <p:cNvCxnSpPr>
            <a:cxnSpLocks/>
            <a:stCxn id="44" idx="3"/>
          </p:cNvCxnSpPr>
          <p:nvPr/>
        </p:nvCxnSpPr>
        <p:spPr>
          <a:xfrm>
            <a:off x="6489909" y="1945084"/>
            <a:ext cx="544147"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A3D05C5A-E1B5-F920-3B9E-FFFBF7F31F67}"/>
              </a:ext>
            </a:extLst>
          </p:cNvPr>
          <p:cNvCxnSpPr/>
          <p:nvPr/>
        </p:nvCxnSpPr>
        <p:spPr>
          <a:xfrm>
            <a:off x="7034056" y="1945084"/>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072A7A3-E6DF-2FA1-2F6A-BCFA64CFB16C}"/>
              </a:ext>
            </a:extLst>
          </p:cNvPr>
          <p:cNvCxnSpPr>
            <a:cxnSpLocks/>
            <a:endCxn id="44" idx="1"/>
          </p:cNvCxnSpPr>
          <p:nvPr/>
        </p:nvCxnSpPr>
        <p:spPr>
          <a:xfrm>
            <a:off x="5136348" y="1945084"/>
            <a:ext cx="577977"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2AE5B2EB-37FF-9699-6720-0D42209E26CB}"/>
              </a:ext>
            </a:extLst>
          </p:cNvPr>
          <p:cNvCxnSpPr/>
          <p:nvPr/>
        </p:nvCxnSpPr>
        <p:spPr>
          <a:xfrm>
            <a:off x="5136348" y="1945084"/>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39A47C4D-0F7F-8A27-9C3A-072FEFC03CD8}"/>
              </a:ext>
            </a:extLst>
          </p:cNvPr>
          <p:cNvSpPr txBox="1"/>
          <p:nvPr/>
        </p:nvSpPr>
        <p:spPr>
          <a:xfrm>
            <a:off x="8214331" y="3245084"/>
            <a:ext cx="716657"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Europe</a:t>
            </a:r>
          </a:p>
        </p:txBody>
      </p:sp>
      <p:sp>
        <p:nvSpPr>
          <p:cNvPr id="57" name="TextBox 56">
            <a:extLst>
              <a:ext uri="{FF2B5EF4-FFF2-40B4-BE49-F238E27FC236}">
                <a16:creationId xmlns:a16="http://schemas.microsoft.com/office/drawing/2014/main" id="{15703EAC-D664-8539-ADD4-956049F6FFCD}"/>
              </a:ext>
            </a:extLst>
          </p:cNvPr>
          <p:cNvSpPr txBox="1"/>
          <p:nvPr/>
        </p:nvSpPr>
        <p:spPr>
          <a:xfrm>
            <a:off x="10093026" y="3251971"/>
            <a:ext cx="754569"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a:ln>
                  <a:noFill/>
                </a:ln>
                <a:solidFill>
                  <a:schemeClr val="bg1"/>
                </a:solidFill>
                <a:effectLst/>
                <a:uLnTx/>
                <a:uFillTx/>
              </a:rPr>
              <a:t>Global</a:t>
            </a:r>
          </a:p>
        </p:txBody>
      </p:sp>
      <p:cxnSp>
        <p:nvCxnSpPr>
          <p:cNvPr id="58" name="Straight Connector 57">
            <a:extLst>
              <a:ext uri="{FF2B5EF4-FFF2-40B4-BE49-F238E27FC236}">
                <a16:creationId xmlns:a16="http://schemas.microsoft.com/office/drawing/2014/main" id="{2E97A956-1EF7-A450-E49A-6FDC7E2044BA}"/>
              </a:ext>
            </a:extLst>
          </p:cNvPr>
          <p:cNvCxnSpPr>
            <a:cxnSpLocks/>
            <a:stCxn id="55" idx="3"/>
          </p:cNvCxnSpPr>
          <p:nvPr/>
        </p:nvCxnSpPr>
        <p:spPr>
          <a:xfrm>
            <a:off x="9895256" y="1933176"/>
            <a:ext cx="458422"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08D3E61B-43B3-B75F-1383-C27B9235DA1E}"/>
              </a:ext>
            </a:extLst>
          </p:cNvPr>
          <p:cNvCxnSpPr/>
          <p:nvPr/>
        </p:nvCxnSpPr>
        <p:spPr>
          <a:xfrm>
            <a:off x="10353678" y="1933176"/>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DF8D8A18-EDEC-1E98-D842-FC44D1C95F55}"/>
              </a:ext>
            </a:extLst>
          </p:cNvPr>
          <p:cNvCxnSpPr>
            <a:cxnSpLocks/>
          </p:cNvCxnSpPr>
          <p:nvPr/>
        </p:nvCxnSpPr>
        <p:spPr>
          <a:xfrm>
            <a:off x="8570270" y="1933176"/>
            <a:ext cx="560621" cy="1190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EC7F192E-F30E-199C-830F-B32C59B61267}"/>
              </a:ext>
            </a:extLst>
          </p:cNvPr>
          <p:cNvCxnSpPr/>
          <p:nvPr/>
        </p:nvCxnSpPr>
        <p:spPr>
          <a:xfrm>
            <a:off x="8570270" y="1933176"/>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C56DF513-E143-6611-E619-42C493F27CB3}"/>
              </a:ext>
            </a:extLst>
          </p:cNvPr>
          <p:cNvSpPr txBox="1"/>
          <p:nvPr/>
        </p:nvSpPr>
        <p:spPr>
          <a:xfrm>
            <a:off x="1376392" y="6186552"/>
            <a:ext cx="716657"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Europe</a:t>
            </a:r>
          </a:p>
        </p:txBody>
      </p:sp>
      <p:sp>
        <p:nvSpPr>
          <p:cNvPr id="68" name="TextBox 67">
            <a:extLst>
              <a:ext uri="{FF2B5EF4-FFF2-40B4-BE49-F238E27FC236}">
                <a16:creationId xmlns:a16="http://schemas.microsoft.com/office/drawing/2014/main" id="{DB86E165-B9DF-ECF5-4387-CFB4D2DA72FA}"/>
              </a:ext>
            </a:extLst>
          </p:cNvPr>
          <p:cNvSpPr txBox="1"/>
          <p:nvPr/>
        </p:nvSpPr>
        <p:spPr>
          <a:xfrm>
            <a:off x="3234085" y="6171105"/>
            <a:ext cx="771703"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a:ln>
                  <a:noFill/>
                </a:ln>
                <a:solidFill>
                  <a:schemeClr val="bg1"/>
                </a:solidFill>
                <a:effectLst/>
                <a:uLnTx/>
                <a:uFillTx/>
              </a:rPr>
              <a:t>Global</a:t>
            </a:r>
          </a:p>
        </p:txBody>
      </p:sp>
      <p:cxnSp>
        <p:nvCxnSpPr>
          <p:cNvPr id="69" name="Straight Connector 68">
            <a:extLst>
              <a:ext uri="{FF2B5EF4-FFF2-40B4-BE49-F238E27FC236}">
                <a16:creationId xmlns:a16="http://schemas.microsoft.com/office/drawing/2014/main" id="{4AC25CAD-7A3F-4B15-FBB2-15BD81DE5A1E}"/>
              </a:ext>
            </a:extLst>
          </p:cNvPr>
          <p:cNvCxnSpPr>
            <a:cxnSpLocks/>
          </p:cNvCxnSpPr>
          <p:nvPr/>
        </p:nvCxnSpPr>
        <p:spPr>
          <a:xfrm>
            <a:off x="3085592" y="4874644"/>
            <a:ext cx="534622"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323BF37-B359-DBC0-43BE-4A5921990657}"/>
              </a:ext>
            </a:extLst>
          </p:cNvPr>
          <p:cNvCxnSpPr/>
          <p:nvPr/>
        </p:nvCxnSpPr>
        <p:spPr>
          <a:xfrm>
            <a:off x="3620214" y="4874644"/>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EC9CA7C-3079-E927-6FB7-A84479B51FBE}"/>
              </a:ext>
            </a:extLst>
          </p:cNvPr>
          <p:cNvCxnSpPr>
            <a:cxnSpLocks/>
          </p:cNvCxnSpPr>
          <p:nvPr/>
        </p:nvCxnSpPr>
        <p:spPr>
          <a:xfrm>
            <a:off x="1741555" y="4894163"/>
            <a:ext cx="581092"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2ADAB873-4AEC-3F78-E829-04442A7040BA}"/>
              </a:ext>
            </a:extLst>
          </p:cNvPr>
          <p:cNvCxnSpPr>
            <a:cxnSpLocks/>
          </p:cNvCxnSpPr>
          <p:nvPr/>
        </p:nvCxnSpPr>
        <p:spPr>
          <a:xfrm>
            <a:off x="1741555" y="4894163"/>
            <a:ext cx="1" cy="467839"/>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77" name="Rectangle 76">
            <a:extLst>
              <a:ext uri="{FF2B5EF4-FFF2-40B4-BE49-F238E27FC236}">
                <a16:creationId xmlns:a16="http://schemas.microsoft.com/office/drawing/2014/main" id="{DF18C626-7DA9-A691-1A44-FEDCF643038C}"/>
              </a:ext>
            </a:extLst>
          </p:cNvPr>
          <p:cNvSpPr/>
          <p:nvPr/>
        </p:nvSpPr>
        <p:spPr>
          <a:xfrm>
            <a:off x="5713610" y="4479950"/>
            <a:ext cx="775584" cy="775284"/>
          </a:xfrm>
          <a:prstGeom prst="rect">
            <a:avLst/>
          </a:prstGeom>
          <a:ln>
            <a:solidFill>
              <a:schemeClr val="accent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8" name="TextBox 77">
            <a:extLst>
              <a:ext uri="{FF2B5EF4-FFF2-40B4-BE49-F238E27FC236}">
                <a16:creationId xmlns:a16="http://schemas.microsoft.com/office/drawing/2014/main" id="{0F1C3B8F-75EE-A867-3560-47180D52F479}"/>
              </a:ext>
            </a:extLst>
          </p:cNvPr>
          <p:cNvSpPr txBox="1"/>
          <p:nvPr/>
        </p:nvSpPr>
        <p:spPr>
          <a:xfrm>
            <a:off x="4789619" y="6179500"/>
            <a:ext cx="716657"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Europe</a:t>
            </a:r>
          </a:p>
        </p:txBody>
      </p:sp>
      <p:sp>
        <p:nvSpPr>
          <p:cNvPr id="79" name="TextBox 78">
            <a:extLst>
              <a:ext uri="{FF2B5EF4-FFF2-40B4-BE49-F238E27FC236}">
                <a16:creationId xmlns:a16="http://schemas.microsoft.com/office/drawing/2014/main" id="{D6C8458D-8E80-CE10-5618-57A1EE132F5B}"/>
              </a:ext>
            </a:extLst>
          </p:cNvPr>
          <p:cNvSpPr txBox="1"/>
          <p:nvPr/>
        </p:nvSpPr>
        <p:spPr>
          <a:xfrm>
            <a:off x="6519305" y="6170997"/>
            <a:ext cx="1086241"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a:ln>
                  <a:noFill/>
                </a:ln>
                <a:solidFill>
                  <a:schemeClr val="bg1"/>
                </a:solidFill>
                <a:effectLst/>
                <a:uLnTx/>
                <a:uFillTx/>
              </a:rPr>
              <a:t>Global</a:t>
            </a:r>
          </a:p>
        </p:txBody>
      </p:sp>
      <p:cxnSp>
        <p:nvCxnSpPr>
          <p:cNvPr id="80" name="Straight Connector 79">
            <a:extLst>
              <a:ext uri="{FF2B5EF4-FFF2-40B4-BE49-F238E27FC236}">
                <a16:creationId xmlns:a16="http://schemas.microsoft.com/office/drawing/2014/main" id="{38C2C10D-7A2E-32B5-F31B-B6AB2FCADC50}"/>
              </a:ext>
            </a:extLst>
          </p:cNvPr>
          <p:cNvCxnSpPr>
            <a:cxnSpLocks/>
            <a:stCxn id="77" idx="3"/>
          </p:cNvCxnSpPr>
          <p:nvPr/>
        </p:nvCxnSpPr>
        <p:spPr>
          <a:xfrm>
            <a:off x="6489194" y="4867592"/>
            <a:ext cx="553672"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E27AA263-1BC3-F1B7-53CC-9BBF90FF46BD}"/>
              </a:ext>
            </a:extLst>
          </p:cNvPr>
          <p:cNvCxnSpPr/>
          <p:nvPr/>
        </p:nvCxnSpPr>
        <p:spPr>
          <a:xfrm>
            <a:off x="7042866" y="4867592"/>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3B3F37D2-CE80-4058-CCD8-E3DC3D7D4B78}"/>
              </a:ext>
            </a:extLst>
          </p:cNvPr>
          <p:cNvCxnSpPr>
            <a:cxnSpLocks/>
            <a:endCxn id="77" idx="1"/>
          </p:cNvCxnSpPr>
          <p:nvPr/>
        </p:nvCxnSpPr>
        <p:spPr>
          <a:xfrm>
            <a:off x="5145158" y="4867592"/>
            <a:ext cx="568452"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E1D66364-C089-F46D-2729-03822FC6A74D}"/>
              </a:ext>
            </a:extLst>
          </p:cNvPr>
          <p:cNvCxnSpPr/>
          <p:nvPr/>
        </p:nvCxnSpPr>
        <p:spPr>
          <a:xfrm>
            <a:off x="5145158" y="4867592"/>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88" name="Rectangle 87">
            <a:extLst>
              <a:ext uri="{FF2B5EF4-FFF2-40B4-BE49-F238E27FC236}">
                <a16:creationId xmlns:a16="http://schemas.microsoft.com/office/drawing/2014/main" id="{D8E8D76A-79D9-8D47-7E70-BE108D71B0BB}"/>
              </a:ext>
            </a:extLst>
          </p:cNvPr>
          <p:cNvSpPr/>
          <p:nvPr/>
        </p:nvSpPr>
        <p:spPr>
          <a:xfrm>
            <a:off x="9130891" y="4479950"/>
            <a:ext cx="775584" cy="775284"/>
          </a:xfrm>
          <a:prstGeom prst="rect">
            <a:avLst/>
          </a:prstGeom>
          <a:solidFill>
            <a:schemeClr val="tx1"/>
          </a:solidFill>
          <a:ln>
            <a:solidFill>
              <a:schemeClr val="accent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89" name="TextBox 88">
            <a:extLst>
              <a:ext uri="{FF2B5EF4-FFF2-40B4-BE49-F238E27FC236}">
                <a16:creationId xmlns:a16="http://schemas.microsoft.com/office/drawing/2014/main" id="{5CC5E5D7-4D03-916B-3FFF-370DC0B0E3A0}"/>
              </a:ext>
            </a:extLst>
          </p:cNvPr>
          <p:cNvSpPr txBox="1"/>
          <p:nvPr/>
        </p:nvSpPr>
        <p:spPr>
          <a:xfrm>
            <a:off x="8225950" y="6179500"/>
            <a:ext cx="716657"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Europe</a:t>
            </a:r>
          </a:p>
        </p:txBody>
      </p:sp>
      <p:sp>
        <p:nvSpPr>
          <p:cNvPr id="90" name="TextBox 89">
            <a:extLst>
              <a:ext uri="{FF2B5EF4-FFF2-40B4-BE49-F238E27FC236}">
                <a16:creationId xmlns:a16="http://schemas.microsoft.com/office/drawing/2014/main" id="{DE4CB96F-062C-3255-88CB-CADE1A38BC74}"/>
              </a:ext>
            </a:extLst>
          </p:cNvPr>
          <p:cNvSpPr txBox="1"/>
          <p:nvPr/>
        </p:nvSpPr>
        <p:spPr>
          <a:xfrm>
            <a:off x="10098086" y="6186551"/>
            <a:ext cx="730211"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a:ln>
                  <a:noFill/>
                </a:ln>
                <a:solidFill>
                  <a:schemeClr val="bg1"/>
                </a:solidFill>
                <a:effectLst/>
                <a:uLnTx/>
                <a:uFillTx/>
              </a:rPr>
              <a:t>Global</a:t>
            </a:r>
          </a:p>
        </p:txBody>
      </p:sp>
      <p:cxnSp>
        <p:nvCxnSpPr>
          <p:cNvPr id="91" name="Straight Connector 90">
            <a:extLst>
              <a:ext uri="{FF2B5EF4-FFF2-40B4-BE49-F238E27FC236}">
                <a16:creationId xmlns:a16="http://schemas.microsoft.com/office/drawing/2014/main" id="{FEFDE059-BC61-7997-DA27-8E10D5C72B2E}"/>
              </a:ext>
            </a:extLst>
          </p:cNvPr>
          <p:cNvCxnSpPr>
            <a:cxnSpLocks/>
          </p:cNvCxnSpPr>
          <p:nvPr/>
        </p:nvCxnSpPr>
        <p:spPr>
          <a:xfrm flipV="1">
            <a:off x="9906475" y="4867592"/>
            <a:ext cx="534622" cy="7052"/>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A47A08DF-4D5E-110B-B03C-9DDA43D5A5B7}"/>
              </a:ext>
            </a:extLst>
          </p:cNvPr>
          <p:cNvCxnSpPr/>
          <p:nvPr/>
        </p:nvCxnSpPr>
        <p:spPr>
          <a:xfrm>
            <a:off x="10441097" y="4867592"/>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01CEA897-CA21-9F08-4227-AECBCC9AE238}"/>
              </a:ext>
            </a:extLst>
          </p:cNvPr>
          <p:cNvCxnSpPr>
            <a:cxnSpLocks/>
          </p:cNvCxnSpPr>
          <p:nvPr/>
        </p:nvCxnSpPr>
        <p:spPr>
          <a:xfrm>
            <a:off x="8581489" y="4867592"/>
            <a:ext cx="552706" cy="12621"/>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D6ADA572-C478-1BD6-CDC0-0751EADB41D8}"/>
              </a:ext>
            </a:extLst>
          </p:cNvPr>
          <p:cNvCxnSpPr/>
          <p:nvPr/>
        </p:nvCxnSpPr>
        <p:spPr>
          <a:xfrm>
            <a:off x="8581489" y="4867592"/>
            <a:ext cx="0" cy="487358"/>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pic>
        <p:nvPicPr>
          <p:cNvPr id="101" name="Picture 100" descr="A blue pictogram of two people&#10;&#10;Description automatically generated">
            <a:extLst>
              <a:ext uri="{FF2B5EF4-FFF2-40B4-BE49-F238E27FC236}">
                <a16:creationId xmlns:a16="http://schemas.microsoft.com/office/drawing/2014/main" id="{D9D5CA20-E502-2FB7-8F97-DFC34973F0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1414" y="1671433"/>
            <a:ext cx="696357" cy="576000"/>
          </a:xfrm>
          <a:prstGeom prst="rect">
            <a:avLst/>
          </a:prstGeom>
        </p:spPr>
      </p:pic>
      <p:graphicFrame>
        <p:nvGraphicFramePr>
          <p:cNvPr id="105" name="Chart 104">
            <a:extLst>
              <a:ext uri="{FF2B5EF4-FFF2-40B4-BE49-F238E27FC236}">
                <a16:creationId xmlns:a16="http://schemas.microsoft.com/office/drawing/2014/main" id="{C1F0EDFE-132D-1032-B60D-21BB8C1DB4DD}"/>
              </a:ext>
            </a:extLst>
          </p:cNvPr>
          <p:cNvGraphicFramePr/>
          <p:nvPr>
            <p:extLst>
              <p:ext uri="{D42A27DB-BD31-4B8C-83A1-F6EECF244321}">
                <p14:modId xmlns:p14="http://schemas.microsoft.com/office/powerpoint/2010/main" val="2453237550"/>
              </p:ext>
            </p:extLst>
          </p:nvPr>
        </p:nvGraphicFramePr>
        <p:xfrm>
          <a:off x="891941" y="2208555"/>
          <a:ext cx="1760353" cy="1173568"/>
        </p:xfrm>
        <a:graphic>
          <a:graphicData uri="http://schemas.openxmlformats.org/drawingml/2006/chart">
            <c:chart xmlns:c="http://schemas.openxmlformats.org/drawingml/2006/chart" xmlns:r="http://schemas.openxmlformats.org/officeDocument/2006/relationships" r:id="rId4"/>
          </a:graphicData>
        </a:graphic>
      </p:graphicFrame>
      <p:sp>
        <p:nvSpPr>
          <p:cNvPr id="106" name="TextBox 105">
            <a:extLst>
              <a:ext uri="{FF2B5EF4-FFF2-40B4-BE49-F238E27FC236}">
                <a16:creationId xmlns:a16="http://schemas.microsoft.com/office/drawing/2014/main" id="{C5B82F43-6C36-14C4-8ADC-6E771210645B}"/>
              </a:ext>
            </a:extLst>
          </p:cNvPr>
          <p:cNvSpPr txBox="1"/>
          <p:nvPr/>
        </p:nvSpPr>
        <p:spPr>
          <a:xfrm>
            <a:off x="1480123" y="2630817"/>
            <a:ext cx="596006" cy="307777"/>
          </a:xfrm>
          <a:prstGeom prst="rect">
            <a:avLst/>
          </a:prstGeom>
          <a:noFill/>
        </p:spPr>
        <p:txBody>
          <a:bodyPr wrap="square" rtlCol="0">
            <a:spAutoFit/>
          </a:bodyPr>
          <a:lstStyle/>
          <a:p>
            <a:pPr algn="ctr"/>
            <a:r>
              <a:rPr lang="en-GB" sz="1400" b="1" dirty="0"/>
              <a:t>73%</a:t>
            </a:r>
          </a:p>
        </p:txBody>
      </p:sp>
      <p:graphicFrame>
        <p:nvGraphicFramePr>
          <p:cNvPr id="107" name="Chart 106">
            <a:extLst>
              <a:ext uri="{FF2B5EF4-FFF2-40B4-BE49-F238E27FC236}">
                <a16:creationId xmlns:a16="http://schemas.microsoft.com/office/drawing/2014/main" id="{C7E3E606-3BC5-FC0D-19AB-48D2F621DAC9}"/>
              </a:ext>
            </a:extLst>
          </p:cNvPr>
          <p:cNvGraphicFramePr/>
          <p:nvPr/>
        </p:nvGraphicFramePr>
        <p:xfrm>
          <a:off x="2765926" y="2204321"/>
          <a:ext cx="1760353" cy="1173568"/>
        </p:xfrm>
        <a:graphic>
          <a:graphicData uri="http://schemas.openxmlformats.org/drawingml/2006/chart">
            <c:chart xmlns:c="http://schemas.openxmlformats.org/drawingml/2006/chart" xmlns:r="http://schemas.openxmlformats.org/officeDocument/2006/relationships" r:id="rId5"/>
          </a:graphicData>
        </a:graphic>
      </p:graphicFrame>
      <p:sp>
        <p:nvSpPr>
          <p:cNvPr id="108" name="TextBox 107">
            <a:extLst>
              <a:ext uri="{FF2B5EF4-FFF2-40B4-BE49-F238E27FC236}">
                <a16:creationId xmlns:a16="http://schemas.microsoft.com/office/drawing/2014/main" id="{6E4D4417-E489-981C-3B29-A54E5A3FB87C}"/>
              </a:ext>
            </a:extLst>
          </p:cNvPr>
          <p:cNvSpPr txBox="1"/>
          <p:nvPr/>
        </p:nvSpPr>
        <p:spPr>
          <a:xfrm>
            <a:off x="3354108" y="2637216"/>
            <a:ext cx="596006" cy="307777"/>
          </a:xfrm>
          <a:prstGeom prst="rect">
            <a:avLst/>
          </a:prstGeom>
          <a:noFill/>
        </p:spPr>
        <p:txBody>
          <a:bodyPr wrap="square" rtlCol="0">
            <a:spAutoFit/>
          </a:bodyPr>
          <a:lstStyle/>
          <a:p>
            <a:pPr algn="ctr"/>
            <a:r>
              <a:rPr lang="en-GB" sz="1400" b="1" dirty="0"/>
              <a:t>56%</a:t>
            </a:r>
          </a:p>
        </p:txBody>
      </p:sp>
      <p:graphicFrame>
        <p:nvGraphicFramePr>
          <p:cNvPr id="111" name="Chart 110">
            <a:extLst>
              <a:ext uri="{FF2B5EF4-FFF2-40B4-BE49-F238E27FC236}">
                <a16:creationId xmlns:a16="http://schemas.microsoft.com/office/drawing/2014/main" id="{69BCFA5B-0A0C-2BC1-E5C7-B05440846ED9}"/>
              </a:ext>
            </a:extLst>
          </p:cNvPr>
          <p:cNvGraphicFramePr/>
          <p:nvPr>
            <p:extLst>
              <p:ext uri="{D42A27DB-BD31-4B8C-83A1-F6EECF244321}">
                <p14:modId xmlns:p14="http://schemas.microsoft.com/office/powerpoint/2010/main" val="1512310198"/>
              </p:ext>
            </p:extLst>
          </p:nvPr>
        </p:nvGraphicFramePr>
        <p:xfrm>
          <a:off x="4266533" y="2196422"/>
          <a:ext cx="1760353" cy="1173568"/>
        </p:xfrm>
        <a:graphic>
          <a:graphicData uri="http://schemas.openxmlformats.org/drawingml/2006/chart">
            <c:chart xmlns:c="http://schemas.openxmlformats.org/drawingml/2006/chart" xmlns:r="http://schemas.openxmlformats.org/officeDocument/2006/relationships" r:id="rId6"/>
          </a:graphicData>
        </a:graphic>
      </p:graphicFrame>
      <p:sp>
        <p:nvSpPr>
          <p:cNvPr id="112" name="TextBox 111">
            <a:extLst>
              <a:ext uri="{FF2B5EF4-FFF2-40B4-BE49-F238E27FC236}">
                <a16:creationId xmlns:a16="http://schemas.microsoft.com/office/drawing/2014/main" id="{2D713E8E-9320-076F-6F99-9CDF5CC58440}"/>
              </a:ext>
            </a:extLst>
          </p:cNvPr>
          <p:cNvSpPr txBox="1"/>
          <p:nvPr/>
        </p:nvSpPr>
        <p:spPr>
          <a:xfrm>
            <a:off x="4789619" y="2629317"/>
            <a:ext cx="661102" cy="307777"/>
          </a:xfrm>
          <a:prstGeom prst="rect">
            <a:avLst/>
          </a:prstGeom>
          <a:noFill/>
        </p:spPr>
        <p:txBody>
          <a:bodyPr wrap="square" rtlCol="0">
            <a:spAutoFit/>
          </a:bodyPr>
          <a:lstStyle/>
          <a:p>
            <a:pPr algn="ctr"/>
            <a:r>
              <a:rPr lang="en-GB" sz="1400" b="1" dirty="0"/>
              <a:t>71%</a:t>
            </a:r>
          </a:p>
        </p:txBody>
      </p:sp>
      <p:graphicFrame>
        <p:nvGraphicFramePr>
          <p:cNvPr id="113" name="Chart 112">
            <a:extLst>
              <a:ext uri="{FF2B5EF4-FFF2-40B4-BE49-F238E27FC236}">
                <a16:creationId xmlns:a16="http://schemas.microsoft.com/office/drawing/2014/main" id="{1707E84E-2096-F66D-95E0-E54CD18DB27A}"/>
              </a:ext>
            </a:extLst>
          </p:cNvPr>
          <p:cNvGraphicFramePr/>
          <p:nvPr/>
        </p:nvGraphicFramePr>
        <p:xfrm>
          <a:off x="6159568" y="2192188"/>
          <a:ext cx="1760353" cy="1173568"/>
        </p:xfrm>
        <a:graphic>
          <a:graphicData uri="http://schemas.openxmlformats.org/drawingml/2006/chart">
            <c:chart xmlns:c="http://schemas.openxmlformats.org/drawingml/2006/chart" xmlns:r="http://schemas.openxmlformats.org/officeDocument/2006/relationships" r:id="rId7"/>
          </a:graphicData>
        </a:graphic>
      </p:graphicFrame>
      <p:sp>
        <p:nvSpPr>
          <p:cNvPr id="114" name="TextBox 113">
            <a:extLst>
              <a:ext uri="{FF2B5EF4-FFF2-40B4-BE49-F238E27FC236}">
                <a16:creationId xmlns:a16="http://schemas.microsoft.com/office/drawing/2014/main" id="{C958F6F7-6434-F2F4-4D86-6A5C217B1167}"/>
              </a:ext>
            </a:extLst>
          </p:cNvPr>
          <p:cNvSpPr txBox="1"/>
          <p:nvPr/>
        </p:nvSpPr>
        <p:spPr>
          <a:xfrm>
            <a:off x="6747750" y="2625083"/>
            <a:ext cx="596006" cy="307777"/>
          </a:xfrm>
          <a:prstGeom prst="rect">
            <a:avLst/>
          </a:prstGeom>
          <a:noFill/>
        </p:spPr>
        <p:txBody>
          <a:bodyPr wrap="square" rtlCol="0">
            <a:spAutoFit/>
          </a:bodyPr>
          <a:lstStyle/>
          <a:p>
            <a:pPr algn="ctr"/>
            <a:r>
              <a:rPr lang="en-GB" sz="1400" b="1" dirty="0"/>
              <a:t>82%</a:t>
            </a:r>
          </a:p>
        </p:txBody>
      </p:sp>
      <p:graphicFrame>
        <p:nvGraphicFramePr>
          <p:cNvPr id="119" name="Chart 118">
            <a:extLst>
              <a:ext uri="{FF2B5EF4-FFF2-40B4-BE49-F238E27FC236}">
                <a16:creationId xmlns:a16="http://schemas.microsoft.com/office/drawing/2014/main" id="{067AF5A9-DDF4-EA35-24B2-D0EC54803524}"/>
              </a:ext>
            </a:extLst>
          </p:cNvPr>
          <p:cNvGraphicFramePr/>
          <p:nvPr>
            <p:extLst>
              <p:ext uri="{D42A27DB-BD31-4B8C-83A1-F6EECF244321}">
                <p14:modId xmlns:p14="http://schemas.microsoft.com/office/powerpoint/2010/main" val="2551930525"/>
              </p:ext>
            </p:extLst>
          </p:nvPr>
        </p:nvGraphicFramePr>
        <p:xfrm>
          <a:off x="7706469" y="2198618"/>
          <a:ext cx="1760353" cy="1173568"/>
        </p:xfrm>
        <a:graphic>
          <a:graphicData uri="http://schemas.openxmlformats.org/drawingml/2006/chart">
            <c:chart xmlns:c="http://schemas.openxmlformats.org/drawingml/2006/chart" xmlns:r="http://schemas.openxmlformats.org/officeDocument/2006/relationships" r:id="rId8"/>
          </a:graphicData>
        </a:graphic>
      </p:graphicFrame>
      <p:sp>
        <p:nvSpPr>
          <p:cNvPr id="120" name="TextBox 119">
            <a:extLst>
              <a:ext uri="{FF2B5EF4-FFF2-40B4-BE49-F238E27FC236}">
                <a16:creationId xmlns:a16="http://schemas.microsoft.com/office/drawing/2014/main" id="{2FDE46E1-6F80-D5D2-FA47-F42557FBEBF3}"/>
              </a:ext>
            </a:extLst>
          </p:cNvPr>
          <p:cNvSpPr txBox="1"/>
          <p:nvPr/>
        </p:nvSpPr>
        <p:spPr>
          <a:xfrm>
            <a:off x="8294474" y="2612657"/>
            <a:ext cx="596006" cy="307777"/>
          </a:xfrm>
          <a:prstGeom prst="rect">
            <a:avLst/>
          </a:prstGeom>
          <a:noFill/>
        </p:spPr>
        <p:txBody>
          <a:bodyPr wrap="square" rtlCol="0">
            <a:spAutoFit/>
          </a:bodyPr>
          <a:lstStyle/>
          <a:p>
            <a:pPr algn="ctr"/>
            <a:r>
              <a:rPr lang="en-GB" sz="1400" b="1" dirty="0"/>
              <a:t>46%</a:t>
            </a:r>
          </a:p>
        </p:txBody>
      </p:sp>
      <p:graphicFrame>
        <p:nvGraphicFramePr>
          <p:cNvPr id="121" name="Chart 120">
            <a:extLst>
              <a:ext uri="{FF2B5EF4-FFF2-40B4-BE49-F238E27FC236}">
                <a16:creationId xmlns:a16="http://schemas.microsoft.com/office/drawing/2014/main" id="{F508B645-979D-7EB8-FE63-A76F41C1A666}"/>
              </a:ext>
            </a:extLst>
          </p:cNvPr>
          <p:cNvGraphicFramePr/>
          <p:nvPr/>
        </p:nvGraphicFramePr>
        <p:xfrm>
          <a:off x="9561227" y="2175528"/>
          <a:ext cx="1760353" cy="1173568"/>
        </p:xfrm>
        <a:graphic>
          <a:graphicData uri="http://schemas.openxmlformats.org/drawingml/2006/chart">
            <c:chart xmlns:c="http://schemas.openxmlformats.org/drawingml/2006/chart" xmlns:r="http://schemas.openxmlformats.org/officeDocument/2006/relationships" r:id="rId9"/>
          </a:graphicData>
        </a:graphic>
      </p:graphicFrame>
      <p:sp>
        <p:nvSpPr>
          <p:cNvPr id="122" name="TextBox 121">
            <a:extLst>
              <a:ext uri="{FF2B5EF4-FFF2-40B4-BE49-F238E27FC236}">
                <a16:creationId xmlns:a16="http://schemas.microsoft.com/office/drawing/2014/main" id="{57F59669-D0F9-1F03-E3D6-5878A13E8F66}"/>
              </a:ext>
            </a:extLst>
          </p:cNvPr>
          <p:cNvSpPr txBox="1"/>
          <p:nvPr/>
        </p:nvSpPr>
        <p:spPr>
          <a:xfrm>
            <a:off x="10149409" y="2608423"/>
            <a:ext cx="596006" cy="307777"/>
          </a:xfrm>
          <a:prstGeom prst="rect">
            <a:avLst/>
          </a:prstGeom>
          <a:noFill/>
        </p:spPr>
        <p:txBody>
          <a:bodyPr wrap="square" rtlCol="0">
            <a:spAutoFit/>
          </a:bodyPr>
          <a:lstStyle/>
          <a:p>
            <a:pPr algn="ctr"/>
            <a:r>
              <a:rPr lang="en-GB" sz="1400" b="1" dirty="0"/>
              <a:t>61%</a:t>
            </a:r>
          </a:p>
        </p:txBody>
      </p:sp>
      <p:sp>
        <p:nvSpPr>
          <p:cNvPr id="123" name="Rectangle 122">
            <a:extLst>
              <a:ext uri="{FF2B5EF4-FFF2-40B4-BE49-F238E27FC236}">
                <a16:creationId xmlns:a16="http://schemas.microsoft.com/office/drawing/2014/main" id="{1B7AF568-32D9-50C0-60FB-D8197EFE408A}"/>
              </a:ext>
            </a:extLst>
          </p:cNvPr>
          <p:cNvSpPr/>
          <p:nvPr/>
        </p:nvSpPr>
        <p:spPr>
          <a:xfrm>
            <a:off x="11341318" y="-66675"/>
            <a:ext cx="873662" cy="692467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4" name="Rectangle 123">
            <a:extLst>
              <a:ext uri="{FF2B5EF4-FFF2-40B4-BE49-F238E27FC236}">
                <a16:creationId xmlns:a16="http://schemas.microsoft.com/office/drawing/2014/main" id="{464B1A39-706D-F3A1-7CB4-71650DCF754F}"/>
              </a:ext>
            </a:extLst>
          </p:cNvPr>
          <p:cNvSpPr/>
          <p:nvPr/>
        </p:nvSpPr>
        <p:spPr>
          <a:xfrm>
            <a:off x="-18660" y="-33338"/>
            <a:ext cx="873662" cy="692467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25" name="Chart 124">
            <a:extLst>
              <a:ext uri="{FF2B5EF4-FFF2-40B4-BE49-F238E27FC236}">
                <a16:creationId xmlns:a16="http://schemas.microsoft.com/office/drawing/2014/main" id="{2A077EC4-E6A3-3B9B-A071-1D3A0CDF12F1}"/>
              </a:ext>
            </a:extLst>
          </p:cNvPr>
          <p:cNvGraphicFramePr/>
          <p:nvPr>
            <p:extLst>
              <p:ext uri="{D42A27DB-BD31-4B8C-83A1-F6EECF244321}">
                <p14:modId xmlns:p14="http://schemas.microsoft.com/office/powerpoint/2010/main" val="4292912237"/>
              </p:ext>
            </p:extLst>
          </p:nvPr>
        </p:nvGraphicFramePr>
        <p:xfrm>
          <a:off x="870905" y="5139280"/>
          <a:ext cx="1760353" cy="1173568"/>
        </p:xfrm>
        <a:graphic>
          <a:graphicData uri="http://schemas.openxmlformats.org/drawingml/2006/chart">
            <c:chart xmlns:c="http://schemas.openxmlformats.org/drawingml/2006/chart" xmlns:r="http://schemas.openxmlformats.org/officeDocument/2006/relationships" r:id="rId10"/>
          </a:graphicData>
        </a:graphic>
      </p:graphicFrame>
      <p:sp>
        <p:nvSpPr>
          <p:cNvPr id="126" name="TextBox 125">
            <a:extLst>
              <a:ext uri="{FF2B5EF4-FFF2-40B4-BE49-F238E27FC236}">
                <a16:creationId xmlns:a16="http://schemas.microsoft.com/office/drawing/2014/main" id="{061AA985-485F-DEAA-93A1-762EC8F01A7C}"/>
              </a:ext>
            </a:extLst>
          </p:cNvPr>
          <p:cNvSpPr txBox="1"/>
          <p:nvPr/>
        </p:nvSpPr>
        <p:spPr>
          <a:xfrm>
            <a:off x="1397658" y="5572175"/>
            <a:ext cx="678701" cy="307777"/>
          </a:xfrm>
          <a:prstGeom prst="rect">
            <a:avLst/>
          </a:prstGeom>
          <a:noFill/>
        </p:spPr>
        <p:txBody>
          <a:bodyPr wrap="square" rtlCol="0">
            <a:spAutoFit/>
          </a:bodyPr>
          <a:lstStyle/>
          <a:p>
            <a:pPr algn="ctr"/>
            <a:r>
              <a:rPr lang="en-GB" sz="1400" b="1" dirty="0"/>
              <a:t>22%</a:t>
            </a:r>
          </a:p>
        </p:txBody>
      </p:sp>
      <p:graphicFrame>
        <p:nvGraphicFramePr>
          <p:cNvPr id="127" name="Chart 126">
            <a:extLst>
              <a:ext uri="{FF2B5EF4-FFF2-40B4-BE49-F238E27FC236}">
                <a16:creationId xmlns:a16="http://schemas.microsoft.com/office/drawing/2014/main" id="{FC0521AF-E808-7CB0-CFD5-C8D6151EFCE9}"/>
              </a:ext>
            </a:extLst>
          </p:cNvPr>
          <p:cNvGraphicFramePr/>
          <p:nvPr/>
        </p:nvGraphicFramePr>
        <p:xfrm>
          <a:off x="2744890" y="5135046"/>
          <a:ext cx="1760353" cy="1173568"/>
        </p:xfrm>
        <a:graphic>
          <a:graphicData uri="http://schemas.openxmlformats.org/drawingml/2006/chart">
            <c:chart xmlns:c="http://schemas.openxmlformats.org/drawingml/2006/chart" xmlns:r="http://schemas.openxmlformats.org/officeDocument/2006/relationships" r:id="rId11"/>
          </a:graphicData>
        </a:graphic>
      </p:graphicFrame>
      <p:sp>
        <p:nvSpPr>
          <p:cNvPr id="128" name="TextBox 127">
            <a:extLst>
              <a:ext uri="{FF2B5EF4-FFF2-40B4-BE49-F238E27FC236}">
                <a16:creationId xmlns:a16="http://schemas.microsoft.com/office/drawing/2014/main" id="{460A0BD4-5B35-F015-04AF-F7832A5A957F}"/>
              </a:ext>
            </a:extLst>
          </p:cNvPr>
          <p:cNvSpPr txBox="1"/>
          <p:nvPr/>
        </p:nvSpPr>
        <p:spPr>
          <a:xfrm>
            <a:off x="3333072" y="5567941"/>
            <a:ext cx="596006" cy="307777"/>
          </a:xfrm>
          <a:prstGeom prst="rect">
            <a:avLst/>
          </a:prstGeom>
          <a:noFill/>
        </p:spPr>
        <p:txBody>
          <a:bodyPr wrap="square" rtlCol="0">
            <a:spAutoFit/>
          </a:bodyPr>
          <a:lstStyle/>
          <a:p>
            <a:pPr algn="ctr"/>
            <a:r>
              <a:rPr lang="en-GB" sz="1400" b="1" dirty="0"/>
              <a:t>18%</a:t>
            </a:r>
          </a:p>
        </p:txBody>
      </p:sp>
      <p:graphicFrame>
        <p:nvGraphicFramePr>
          <p:cNvPr id="136" name="Chart 135">
            <a:extLst>
              <a:ext uri="{FF2B5EF4-FFF2-40B4-BE49-F238E27FC236}">
                <a16:creationId xmlns:a16="http://schemas.microsoft.com/office/drawing/2014/main" id="{3A6EBFA9-3F33-DAC6-8BBC-76BA9AC95AFC}"/>
              </a:ext>
            </a:extLst>
          </p:cNvPr>
          <p:cNvGraphicFramePr/>
          <p:nvPr>
            <p:extLst>
              <p:ext uri="{D42A27DB-BD31-4B8C-83A1-F6EECF244321}">
                <p14:modId xmlns:p14="http://schemas.microsoft.com/office/powerpoint/2010/main" val="4288791376"/>
              </p:ext>
            </p:extLst>
          </p:nvPr>
        </p:nvGraphicFramePr>
        <p:xfrm>
          <a:off x="4277109" y="5106261"/>
          <a:ext cx="1760353" cy="1173568"/>
        </p:xfrm>
        <a:graphic>
          <a:graphicData uri="http://schemas.openxmlformats.org/drawingml/2006/chart">
            <c:chart xmlns:c="http://schemas.openxmlformats.org/drawingml/2006/chart" xmlns:r="http://schemas.openxmlformats.org/officeDocument/2006/relationships" r:id="rId12"/>
          </a:graphicData>
        </a:graphic>
      </p:graphicFrame>
      <p:sp>
        <p:nvSpPr>
          <p:cNvPr id="137" name="TextBox 136">
            <a:extLst>
              <a:ext uri="{FF2B5EF4-FFF2-40B4-BE49-F238E27FC236}">
                <a16:creationId xmlns:a16="http://schemas.microsoft.com/office/drawing/2014/main" id="{8531EA8A-07EC-93CA-ECD8-6C58E5B6F928}"/>
              </a:ext>
            </a:extLst>
          </p:cNvPr>
          <p:cNvSpPr txBox="1"/>
          <p:nvPr/>
        </p:nvSpPr>
        <p:spPr>
          <a:xfrm>
            <a:off x="4823579" y="5539156"/>
            <a:ext cx="648351" cy="307777"/>
          </a:xfrm>
          <a:prstGeom prst="rect">
            <a:avLst/>
          </a:prstGeom>
          <a:noFill/>
        </p:spPr>
        <p:txBody>
          <a:bodyPr wrap="square" rtlCol="0">
            <a:spAutoFit/>
          </a:bodyPr>
          <a:lstStyle/>
          <a:p>
            <a:pPr algn="ctr"/>
            <a:r>
              <a:rPr lang="en-GB" sz="1400" b="1" dirty="0"/>
              <a:t>95%</a:t>
            </a:r>
          </a:p>
        </p:txBody>
      </p:sp>
      <p:graphicFrame>
        <p:nvGraphicFramePr>
          <p:cNvPr id="138" name="Chart 137">
            <a:extLst>
              <a:ext uri="{FF2B5EF4-FFF2-40B4-BE49-F238E27FC236}">
                <a16:creationId xmlns:a16="http://schemas.microsoft.com/office/drawing/2014/main" id="{BC37419F-4709-4EE5-3347-B802596F5B97}"/>
              </a:ext>
            </a:extLst>
          </p:cNvPr>
          <p:cNvGraphicFramePr/>
          <p:nvPr>
            <p:extLst>
              <p:ext uri="{D42A27DB-BD31-4B8C-83A1-F6EECF244321}">
                <p14:modId xmlns:p14="http://schemas.microsoft.com/office/powerpoint/2010/main" val="719256283"/>
              </p:ext>
            </p:extLst>
          </p:nvPr>
        </p:nvGraphicFramePr>
        <p:xfrm>
          <a:off x="6170144" y="5102027"/>
          <a:ext cx="1760353" cy="1173568"/>
        </p:xfrm>
        <a:graphic>
          <a:graphicData uri="http://schemas.openxmlformats.org/drawingml/2006/chart">
            <c:chart xmlns:c="http://schemas.openxmlformats.org/drawingml/2006/chart" xmlns:r="http://schemas.openxmlformats.org/officeDocument/2006/relationships" r:id="rId13"/>
          </a:graphicData>
        </a:graphic>
      </p:graphicFrame>
      <p:sp>
        <p:nvSpPr>
          <p:cNvPr id="139" name="TextBox 138">
            <a:extLst>
              <a:ext uri="{FF2B5EF4-FFF2-40B4-BE49-F238E27FC236}">
                <a16:creationId xmlns:a16="http://schemas.microsoft.com/office/drawing/2014/main" id="{5EA0B4C0-A68D-4EC2-AE84-17C37274E78C}"/>
              </a:ext>
            </a:extLst>
          </p:cNvPr>
          <p:cNvSpPr txBox="1"/>
          <p:nvPr/>
        </p:nvSpPr>
        <p:spPr>
          <a:xfrm>
            <a:off x="6758326" y="5534922"/>
            <a:ext cx="596006" cy="307777"/>
          </a:xfrm>
          <a:prstGeom prst="rect">
            <a:avLst/>
          </a:prstGeom>
          <a:noFill/>
        </p:spPr>
        <p:txBody>
          <a:bodyPr wrap="square" rtlCol="0">
            <a:spAutoFit/>
          </a:bodyPr>
          <a:lstStyle/>
          <a:p>
            <a:pPr algn="ctr"/>
            <a:r>
              <a:rPr lang="en-GB" sz="1400" b="1" dirty="0"/>
              <a:t>77%</a:t>
            </a:r>
          </a:p>
        </p:txBody>
      </p:sp>
      <p:graphicFrame>
        <p:nvGraphicFramePr>
          <p:cNvPr id="144" name="Chart 143">
            <a:extLst>
              <a:ext uri="{FF2B5EF4-FFF2-40B4-BE49-F238E27FC236}">
                <a16:creationId xmlns:a16="http://schemas.microsoft.com/office/drawing/2014/main" id="{28306339-0CB0-A897-76C4-4CEB8F299357}"/>
              </a:ext>
            </a:extLst>
          </p:cNvPr>
          <p:cNvGraphicFramePr/>
          <p:nvPr>
            <p:extLst>
              <p:ext uri="{D42A27DB-BD31-4B8C-83A1-F6EECF244321}">
                <p14:modId xmlns:p14="http://schemas.microsoft.com/office/powerpoint/2010/main" val="1606281027"/>
              </p:ext>
            </p:extLst>
          </p:nvPr>
        </p:nvGraphicFramePr>
        <p:xfrm>
          <a:off x="7713816" y="5118687"/>
          <a:ext cx="1760353" cy="1173568"/>
        </p:xfrm>
        <a:graphic>
          <a:graphicData uri="http://schemas.openxmlformats.org/drawingml/2006/chart">
            <c:chart xmlns:c="http://schemas.openxmlformats.org/drawingml/2006/chart" xmlns:r="http://schemas.openxmlformats.org/officeDocument/2006/relationships" r:id="rId14"/>
          </a:graphicData>
        </a:graphic>
      </p:graphicFrame>
      <p:sp>
        <p:nvSpPr>
          <p:cNvPr id="145" name="TextBox 144">
            <a:extLst>
              <a:ext uri="{FF2B5EF4-FFF2-40B4-BE49-F238E27FC236}">
                <a16:creationId xmlns:a16="http://schemas.microsoft.com/office/drawing/2014/main" id="{1BFA1124-B95D-D084-B7B7-1F42C549F6FA}"/>
              </a:ext>
            </a:extLst>
          </p:cNvPr>
          <p:cNvSpPr txBox="1"/>
          <p:nvPr/>
        </p:nvSpPr>
        <p:spPr>
          <a:xfrm>
            <a:off x="8301998" y="5551582"/>
            <a:ext cx="596006" cy="307777"/>
          </a:xfrm>
          <a:prstGeom prst="rect">
            <a:avLst/>
          </a:prstGeom>
          <a:noFill/>
        </p:spPr>
        <p:txBody>
          <a:bodyPr wrap="square" rtlCol="0">
            <a:spAutoFit/>
          </a:bodyPr>
          <a:lstStyle/>
          <a:p>
            <a:pPr algn="ctr"/>
            <a:r>
              <a:rPr lang="en-GB" sz="1400" b="1" dirty="0"/>
              <a:t>76%</a:t>
            </a:r>
          </a:p>
        </p:txBody>
      </p:sp>
      <p:graphicFrame>
        <p:nvGraphicFramePr>
          <p:cNvPr id="146" name="Chart 145">
            <a:extLst>
              <a:ext uri="{FF2B5EF4-FFF2-40B4-BE49-F238E27FC236}">
                <a16:creationId xmlns:a16="http://schemas.microsoft.com/office/drawing/2014/main" id="{0077064E-CFBE-62F9-9315-A64D2BB00BD6}"/>
              </a:ext>
            </a:extLst>
          </p:cNvPr>
          <p:cNvGraphicFramePr/>
          <p:nvPr/>
        </p:nvGraphicFramePr>
        <p:xfrm>
          <a:off x="9568751" y="5114453"/>
          <a:ext cx="1760353" cy="1173568"/>
        </p:xfrm>
        <a:graphic>
          <a:graphicData uri="http://schemas.openxmlformats.org/drawingml/2006/chart">
            <c:chart xmlns:c="http://schemas.openxmlformats.org/drawingml/2006/chart" xmlns:r="http://schemas.openxmlformats.org/officeDocument/2006/relationships" r:id="rId15"/>
          </a:graphicData>
        </a:graphic>
      </p:graphicFrame>
      <p:sp>
        <p:nvSpPr>
          <p:cNvPr id="147" name="TextBox 146">
            <a:extLst>
              <a:ext uri="{FF2B5EF4-FFF2-40B4-BE49-F238E27FC236}">
                <a16:creationId xmlns:a16="http://schemas.microsoft.com/office/drawing/2014/main" id="{C476DDE6-7F83-8451-7452-F886C4CEE54D}"/>
              </a:ext>
            </a:extLst>
          </p:cNvPr>
          <p:cNvSpPr txBox="1"/>
          <p:nvPr/>
        </p:nvSpPr>
        <p:spPr>
          <a:xfrm>
            <a:off x="10156933" y="5547348"/>
            <a:ext cx="596006" cy="307777"/>
          </a:xfrm>
          <a:prstGeom prst="rect">
            <a:avLst/>
          </a:prstGeom>
          <a:noFill/>
        </p:spPr>
        <p:txBody>
          <a:bodyPr wrap="square" rtlCol="0">
            <a:spAutoFit/>
          </a:bodyPr>
          <a:lstStyle/>
          <a:p>
            <a:pPr algn="ctr"/>
            <a:r>
              <a:rPr lang="en-GB" sz="1400" b="1" dirty="0"/>
              <a:t>50%</a:t>
            </a:r>
          </a:p>
        </p:txBody>
      </p:sp>
      <p:sp>
        <p:nvSpPr>
          <p:cNvPr id="15" name="TextBox 14">
            <a:extLst>
              <a:ext uri="{FF2B5EF4-FFF2-40B4-BE49-F238E27FC236}">
                <a16:creationId xmlns:a16="http://schemas.microsoft.com/office/drawing/2014/main" id="{1515F5AE-00F8-B669-A0EE-2B60E409BEF5}"/>
              </a:ext>
            </a:extLst>
          </p:cNvPr>
          <p:cNvSpPr txBox="1"/>
          <p:nvPr/>
        </p:nvSpPr>
        <p:spPr>
          <a:xfrm rot="16200000">
            <a:off x="11021735" y="5738289"/>
            <a:ext cx="1981633" cy="261610"/>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GB" sz="1100" i="0" u="none" strike="noStrike" kern="0" cap="none" spc="0" normalizeH="0" baseline="0" noProof="0">
                <a:ln>
                  <a:noFill/>
                </a:ln>
                <a:solidFill>
                  <a:schemeClr val="bg1"/>
                </a:solidFill>
                <a:effectLst/>
                <a:uLnTx/>
                <a:uFillTx/>
                <a:cs typeface="Arial" panose="020B0604020202020204" pitchFamily="34" charset="0"/>
              </a:rPr>
              <a:t>© World Physiotherapy 2024</a:t>
            </a:r>
            <a:endParaRPr kumimoji="0" lang="en-US" sz="1100" i="0" u="none" strike="noStrike" kern="0" cap="none" spc="0" normalizeH="0" baseline="0" noProof="0">
              <a:ln>
                <a:noFill/>
              </a:ln>
              <a:solidFill>
                <a:schemeClr val="bg1"/>
              </a:solidFill>
              <a:effectLst/>
              <a:uLnTx/>
              <a:uFillTx/>
            </a:endParaRPr>
          </a:p>
        </p:txBody>
      </p:sp>
      <p:sp>
        <p:nvSpPr>
          <p:cNvPr id="66" name="Rectangle 65">
            <a:extLst>
              <a:ext uri="{FF2B5EF4-FFF2-40B4-BE49-F238E27FC236}">
                <a16:creationId xmlns:a16="http://schemas.microsoft.com/office/drawing/2014/main" id="{43AF8172-6CD3-5DEA-1D4C-59F6340BE415}"/>
              </a:ext>
            </a:extLst>
          </p:cNvPr>
          <p:cNvSpPr/>
          <p:nvPr/>
        </p:nvSpPr>
        <p:spPr>
          <a:xfrm>
            <a:off x="2310008" y="4487002"/>
            <a:ext cx="775584" cy="775284"/>
          </a:xfrm>
          <a:prstGeom prst="rect">
            <a:avLst/>
          </a:prstGeom>
          <a:solidFill>
            <a:schemeClr val="tx1"/>
          </a:solidFill>
          <a:ln>
            <a:solidFill>
              <a:schemeClr val="accent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62" name="Picture 61" descr="Icon&#10;&#10;Description automatically generated">
            <a:extLst>
              <a:ext uri="{FF2B5EF4-FFF2-40B4-BE49-F238E27FC236}">
                <a16:creationId xmlns:a16="http://schemas.microsoft.com/office/drawing/2014/main" id="{F00C5004-F8C9-63D2-870D-71C2FA95ACC9}"/>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37067" y="4524225"/>
            <a:ext cx="698925" cy="714720"/>
          </a:xfrm>
          <a:prstGeom prst="rect">
            <a:avLst/>
          </a:prstGeom>
        </p:spPr>
      </p:pic>
      <p:pic>
        <p:nvPicPr>
          <p:cNvPr id="64" name="Picture 63" descr="A yellow and green icon of a person using a computer&#10;&#10;Description automatically generated">
            <a:extLst>
              <a:ext uri="{FF2B5EF4-FFF2-40B4-BE49-F238E27FC236}">
                <a16:creationId xmlns:a16="http://schemas.microsoft.com/office/drawing/2014/main" id="{21072DC4-9D6C-3E29-1C23-B59867905BF3}"/>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751707" y="1595542"/>
            <a:ext cx="720000" cy="720000"/>
          </a:xfrm>
          <a:prstGeom prst="rect">
            <a:avLst/>
          </a:prstGeom>
        </p:spPr>
      </p:pic>
      <p:pic>
        <p:nvPicPr>
          <p:cNvPr id="75" name="Picture 74" descr="A green card with a white picture on it&#10;&#10;Description automatically generated">
            <a:extLst>
              <a:ext uri="{FF2B5EF4-FFF2-40B4-BE49-F238E27FC236}">
                <a16:creationId xmlns:a16="http://schemas.microsoft.com/office/drawing/2014/main" id="{D2B74B7C-2368-F861-503F-871691FC2616}"/>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2334465" y="4492011"/>
            <a:ext cx="756000" cy="756000"/>
          </a:xfrm>
          <a:prstGeom prst="rect">
            <a:avLst/>
          </a:prstGeom>
        </p:spPr>
      </p:pic>
      <p:pic>
        <p:nvPicPr>
          <p:cNvPr id="84" name="Picture 83" descr="A yellow graduation cap with blue trim&#10;&#10;Description automatically generated">
            <a:extLst>
              <a:ext uri="{FF2B5EF4-FFF2-40B4-BE49-F238E27FC236}">
                <a16:creationId xmlns:a16="http://schemas.microsoft.com/office/drawing/2014/main" id="{5BCABA63-B4BA-0627-6B54-E5FA17C873DF}"/>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9168990" y="4531955"/>
            <a:ext cx="724416" cy="724416"/>
          </a:xfrm>
          <a:prstGeom prst="rect">
            <a:avLst/>
          </a:prstGeom>
        </p:spPr>
      </p:pic>
      <p:sp>
        <p:nvSpPr>
          <p:cNvPr id="86" name="TextBox 85">
            <a:extLst>
              <a:ext uri="{FF2B5EF4-FFF2-40B4-BE49-F238E27FC236}">
                <a16:creationId xmlns:a16="http://schemas.microsoft.com/office/drawing/2014/main" id="{9D15B80D-2319-D516-547E-28FEB7569179}"/>
              </a:ext>
            </a:extLst>
          </p:cNvPr>
          <p:cNvSpPr txBox="1"/>
          <p:nvPr/>
        </p:nvSpPr>
        <p:spPr>
          <a:xfrm>
            <a:off x="2131847" y="3017911"/>
            <a:ext cx="1095925"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Kosovo</a:t>
            </a:r>
          </a:p>
        </p:txBody>
      </p:sp>
      <p:sp>
        <p:nvSpPr>
          <p:cNvPr id="115" name="Oval 114">
            <a:extLst>
              <a:ext uri="{FF2B5EF4-FFF2-40B4-BE49-F238E27FC236}">
                <a16:creationId xmlns:a16="http://schemas.microsoft.com/office/drawing/2014/main" id="{EE289208-A0F4-F6C0-A080-844EB0B46F02}"/>
              </a:ext>
            </a:extLst>
          </p:cNvPr>
          <p:cNvSpPr/>
          <p:nvPr/>
        </p:nvSpPr>
        <p:spPr>
          <a:xfrm>
            <a:off x="2428929" y="2524077"/>
            <a:ext cx="504000" cy="504000"/>
          </a:xfrm>
          <a:prstGeom prst="ellipse">
            <a:avLst/>
          </a:prstGeom>
          <a:solidFill>
            <a:schemeClr val="accent3"/>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9" name="Straight Connector 128">
            <a:extLst>
              <a:ext uri="{FF2B5EF4-FFF2-40B4-BE49-F238E27FC236}">
                <a16:creationId xmlns:a16="http://schemas.microsoft.com/office/drawing/2014/main" id="{C871A5DD-E23C-DB11-0EFA-88B1631356D5}"/>
              </a:ext>
            </a:extLst>
          </p:cNvPr>
          <p:cNvCxnSpPr>
            <a:cxnSpLocks/>
            <a:stCxn id="21" idx="2"/>
            <a:endCxn id="115" idx="0"/>
          </p:cNvCxnSpPr>
          <p:nvPr/>
        </p:nvCxnSpPr>
        <p:spPr>
          <a:xfrm flipH="1">
            <a:off x="2680929" y="2332726"/>
            <a:ext cx="132" cy="19135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2" name="Oval 131">
            <a:extLst>
              <a:ext uri="{FF2B5EF4-FFF2-40B4-BE49-F238E27FC236}">
                <a16:creationId xmlns:a16="http://schemas.microsoft.com/office/drawing/2014/main" id="{F0348E85-BF8F-E299-B71A-2E87BE721455}"/>
              </a:ext>
            </a:extLst>
          </p:cNvPr>
          <p:cNvSpPr/>
          <p:nvPr/>
        </p:nvSpPr>
        <p:spPr>
          <a:xfrm>
            <a:off x="5843239" y="2526216"/>
            <a:ext cx="504000" cy="504000"/>
          </a:xfrm>
          <a:prstGeom prst="ellipse">
            <a:avLst/>
          </a:prstGeom>
          <a:solidFill>
            <a:schemeClr val="accent3"/>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3" name="Picture 132" descr="A blue check mark on a black background&#10;&#10;Description automatically generated">
            <a:extLst>
              <a:ext uri="{FF2B5EF4-FFF2-40B4-BE49-F238E27FC236}">
                <a16:creationId xmlns:a16="http://schemas.microsoft.com/office/drawing/2014/main" id="{00045CA1-629A-694B-709E-40D92B37628E}"/>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5929277" y="2616299"/>
            <a:ext cx="335375" cy="335375"/>
          </a:xfrm>
          <a:prstGeom prst="rect">
            <a:avLst/>
          </a:prstGeom>
        </p:spPr>
      </p:pic>
      <p:cxnSp>
        <p:nvCxnSpPr>
          <p:cNvPr id="134" name="Straight Connector 133">
            <a:extLst>
              <a:ext uri="{FF2B5EF4-FFF2-40B4-BE49-F238E27FC236}">
                <a16:creationId xmlns:a16="http://schemas.microsoft.com/office/drawing/2014/main" id="{E03434B2-0755-2C97-F93F-1B80CEB6198E}"/>
              </a:ext>
            </a:extLst>
          </p:cNvPr>
          <p:cNvCxnSpPr>
            <a:cxnSpLocks/>
            <a:endCxn id="132" idx="0"/>
          </p:cNvCxnSpPr>
          <p:nvPr/>
        </p:nvCxnSpPr>
        <p:spPr>
          <a:xfrm flipH="1">
            <a:off x="6095239" y="2334865"/>
            <a:ext cx="132" cy="19135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5" name="Oval 134">
            <a:extLst>
              <a:ext uri="{FF2B5EF4-FFF2-40B4-BE49-F238E27FC236}">
                <a16:creationId xmlns:a16="http://schemas.microsoft.com/office/drawing/2014/main" id="{98A1F5E7-FC91-9830-03AD-BF06E9A97E5E}"/>
              </a:ext>
            </a:extLst>
          </p:cNvPr>
          <p:cNvSpPr/>
          <p:nvPr/>
        </p:nvSpPr>
        <p:spPr>
          <a:xfrm>
            <a:off x="9256008" y="2519298"/>
            <a:ext cx="504000" cy="504000"/>
          </a:xfrm>
          <a:prstGeom prst="ellipse">
            <a:avLst/>
          </a:prstGeom>
          <a:solidFill>
            <a:schemeClr val="accent3"/>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1" name="Straight Connector 140">
            <a:extLst>
              <a:ext uri="{FF2B5EF4-FFF2-40B4-BE49-F238E27FC236}">
                <a16:creationId xmlns:a16="http://schemas.microsoft.com/office/drawing/2014/main" id="{EE67C0D7-0FB3-51CF-88AB-DDBDD48A9DB5}"/>
              </a:ext>
            </a:extLst>
          </p:cNvPr>
          <p:cNvCxnSpPr>
            <a:cxnSpLocks/>
          </p:cNvCxnSpPr>
          <p:nvPr/>
        </p:nvCxnSpPr>
        <p:spPr>
          <a:xfrm flipH="1">
            <a:off x="9501184" y="2327642"/>
            <a:ext cx="6280" cy="19165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9AC7FF0B-EE7C-F911-51D4-F04C753ABD4E}"/>
              </a:ext>
            </a:extLst>
          </p:cNvPr>
          <p:cNvSpPr/>
          <p:nvPr/>
        </p:nvSpPr>
        <p:spPr>
          <a:xfrm>
            <a:off x="9119672" y="1545534"/>
            <a:ext cx="775584" cy="775284"/>
          </a:xfrm>
          <a:prstGeom prst="rect">
            <a:avLst/>
          </a:prstGeom>
          <a:ln>
            <a:solidFill>
              <a:schemeClr val="accent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4" name="Picture 53" descr="A group of people with a heart&#10;&#10;Description automatically generated">
            <a:extLst>
              <a:ext uri="{FF2B5EF4-FFF2-40B4-BE49-F238E27FC236}">
                <a16:creationId xmlns:a16="http://schemas.microsoft.com/office/drawing/2014/main" id="{AF8DFACD-B5E7-21B8-0724-D446CEECE159}"/>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9159144" y="1640081"/>
            <a:ext cx="710748" cy="645780"/>
          </a:xfrm>
          <a:prstGeom prst="rect">
            <a:avLst/>
          </a:prstGeom>
        </p:spPr>
      </p:pic>
      <p:sp>
        <p:nvSpPr>
          <p:cNvPr id="148" name="Oval 147">
            <a:extLst>
              <a:ext uri="{FF2B5EF4-FFF2-40B4-BE49-F238E27FC236}">
                <a16:creationId xmlns:a16="http://schemas.microsoft.com/office/drawing/2014/main" id="{2B18ACF4-F88B-58A8-878E-0DB931DB2A1F}"/>
              </a:ext>
            </a:extLst>
          </p:cNvPr>
          <p:cNvSpPr/>
          <p:nvPr/>
        </p:nvSpPr>
        <p:spPr>
          <a:xfrm>
            <a:off x="2432289" y="5453571"/>
            <a:ext cx="504000" cy="504000"/>
          </a:xfrm>
          <a:prstGeom prst="ellipse">
            <a:avLst/>
          </a:prstGeom>
          <a:solidFill>
            <a:schemeClr val="accent3"/>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0" name="Straight Connector 149">
            <a:extLst>
              <a:ext uri="{FF2B5EF4-FFF2-40B4-BE49-F238E27FC236}">
                <a16:creationId xmlns:a16="http://schemas.microsoft.com/office/drawing/2014/main" id="{644E3FF0-49AA-11D2-4E2A-6F9F29AB858D}"/>
              </a:ext>
            </a:extLst>
          </p:cNvPr>
          <p:cNvCxnSpPr>
            <a:cxnSpLocks/>
            <a:endCxn id="148" idx="0"/>
          </p:cNvCxnSpPr>
          <p:nvPr/>
        </p:nvCxnSpPr>
        <p:spPr>
          <a:xfrm flipH="1">
            <a:off x="2684289" y="5262220"/>
            <a:ext cx="132" cy="19135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51" name="Oval 150">
            <a:extLst>
              <a:ext uri="{FF2B5EF4-FFF2-40B4-BE49-F238E27FC236}">
                <a16:creationId xmlns:a16="http://schemas.microsoft.com/office/drawing/2014/main" id="{065D304A-3E02-107C-AEFA-3F3B42EF546C}"/>
              </a:ext>
            </a:extLst>
          </p:cNvPr>
          <p:cNvSpPr/>
          <p:nvPr/>
        </p:nvSpPr>
        <p:spPr>
          <a:xfrm>
            <a:off x="5844250" y="5436078"/>
            <a:ext cx="504000" cy="504000"/>
          </a:xfrm>
          <a:prstGeom prst="ellipse">
            <a:avLst/>
          </a:prstGeom>
          <a:solidFill>
            <a:schemeClr val="accent3"/>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52" name="Picture 151" descr="A blue check mark on a black background&#10;&#10;Description automatically generated">
            <a:extLst>
              <a:ext uri="{FF2B5EF4-FFF2-40B4-BE49-F238E27FC236}">
                <a16:creationId xmlns:a16="http://schemas.microsoft.com/office/drawing/2014/main" id="{E3D7B44A-AF3D-4A37-2192-4451F3D175A0}"/>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5930288" y="5523460"/>
            <a:ext cx="335375" cy="335375"/>
          </a:xfrm>
          <a:prstGeom prst="rect">
            <a:avLst/>
          </a:prstGeom>
        </p:spPr>
      </p:pic>
      <p:cxnSp>
        <p:nvCxnSpPr>
          <p:cNvPr id="153" name="Straight Connector 152">
            <a:extLst>
              <a:ext uri="{FF2B5EF4-FFF2-40B4-BE49-F238E27FC236}">
                <a16:creationId xmlns:a16="http://schemas.microsoft.com/office/drawing/2014/main" id="{B6E8840F-1E0B-AC25-8289-FD5152E173A4}"/>
              </a:ext>
            </a:extLst>
          </p:cNvPr>
          <p:cNvCxnSpPr>
            <a:cxnSpLocks/>
            <a:endCxn id="151" idx="0"/>
          </p:cNvCxnSpPr>
          <p:nvPr/>
        </p:nvCxnSpPr>
        <p:spPr>
          <a:xfrm flipH="1">
            <a:off x="6096250" y="5244727"/>
            <a:ext cx="132" cy="19135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54" name="Oval 153">
            <a:extLst>
              <a:ext uri="{FF2B5EF4-FFF2-40B4-BE49-F238E27FC236}">
                <a16:creationId xmlns:a16="http://schemas.microsoft.com/office/drawing/2014/main" id="{41138159-07FF-30FC-134D-5E12F9C61A0B}"/>
              </a:ext>
            </a:extLst>
          </p:cNvPr>
          <p:cNvSpPr/>
          <p:nvPr/>
        </p:nvSpPr>
        <p:spPr>
          <a:xfrm>
            <a:off x="9277992" y="5447623"/>
            <a:ext cx="504000" cy="504000"/>
          </a:xfrm>
          <a:prstGeom prst="ellipse">
            <a:avLst/>
          </a:prstGeom>
          <a:solidFill>
            <a:schemeClr val="accent3"/>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6" name="Straight Connector 155">
            <a:extLst>
              <a:ext uri="{FF2B5EF4-FFF2-40B4-BE49-F238E27FC236}">
                <a16:creationId xmlns:a16="http://schemas.microsoft.com/office/drawing/2014/main" id="{AF628259-7C41-01B8-807D-CD80D2F8422A}"/>
              </a:ext>
            </a:extLst>
          </p:cNvPr>
          <p:cNvCxnSpPr>
            <a:cxnSpLocks/>
            <a:endCxn id="154" idx="0"/>
          </p:cNvCxnSpPr>
          <p:nvPr/>
        </p:nvCxnSpPr>
        <p:spPr>
          <a:xfrm flipH="1">
            <a:off x="9529992" y="5256272"/>
            <a:ext cx="132" cy="19135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57" name="TextBox 156">
            <a:extLst>
              <a:ext uri="{FF2B5EF4-FFF2-40B4-BE49-F238E27FC236}">
                <a16:creationId xmlns:a16="http://schemas.microsoft.com/office/drawing/2014/main" id="{7A44D84F-822A-8DF9-D1D1-FE705E8D5273}"/>
              </a:ext>
            </a:extLst>
          </p:cNvPr>
          <p:cNvSpPr txBox="1"/>
          <p:nvPr/>
        </p:nvSpPr>
        <p:spPr>
          <a:xfrm>
            <a:off x="5555476" y="3019781"/>
            <a:ext cx="1085770"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Kosovo</a:t>
            </a:r>
          </a:p>
        </p:txBody>
      </p:sp>
      <p:sp>
        <p:nvSpPr>
          <p:cNvPr id="158" name="TextBox 157">
            <a:extLst>
              <a:ext uri="{FF2B5EF4-FFF2-40B4-BE49-F238E27FC236}">
                <a16:creationId xmlns:a16="http://schemas.microsoft.com/office/drawing/2014/main" id="{4228AD2F-BCEA-6C4A-EC82-78EA3152222A}"/>
              </a:ext>
            </a:extLst>
          </p:cNvPr>
          <p:cNvSpPr txBox="1"/>
          <p:nvPr/>
        </p:nvSpPr>
        <p:spPr>
          <a:xfrm>
            <a:off x="8999219" y="3015370"/>
            <a:ext cx="1045415"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Kosovo</a:t>
            </a:r>
          </a:p>
        </p:txBody>
      </p:sp>
      <p:sp>
        <p:nvSpPr>
          <p:cNvPr id="159" name="TextBox 158">
            <a:extLst>
              <a:ext uri="{FF2B5EF4-FFF2-40B4-BE49-F238E27FC236}">
                <a16:creationId xmlns:a16="http://schemas.microsoft.com/office/drawing/2014/main" id="{202C0D93-FC37-8CD8-4206-6CAD1C1E2E6A}"/>
              </a:ext>
            </a:extLst>
          </p:cNvPr>
          <p:cNvSpPr txBox="1"/>
          <p:nvPr/>
        </p:nvSpPr>
        <p:spPr>
          <a:xfrm>
            <a:off x="2167276" y="5942825"/>
            <a:ext cx="1047646"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Kosovo</a:t>
            </a:r>
          </a:p>
        </p:txBody>
      </p:sp>
      <p:sp>
        <p:nvSpPr>
          <p:cNvPr id="160" name="TextBox 159">
            <a:extLst>
              <a:ext uri="{FF2B5EF4-FFF2-40B4-BE49-F238E27FC236}">
                <a16:creationId xmlns:a16="http://schemas.microsoft.com/office/drawing/2014/main" id="{FDE1493E-C712-7F15-910A-96BB4330234C}"/>
              </a:ext>
            </a:extLst>
          </p:cNvPr>
          <p:cNvSpPr txBox="1"/>
          <p:nvPr/>
        </p:nvSpPr>
        <p:spPr>
          <a:xfrm>
            <a:off x="5519725" y="5930823"/>
            <a:ext cx="1157300"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Kosovo</a:t>
            </a:r>
          </a:p>
        </p:txBody>
      </p:sp>
      <p:sp>
        <p:nvSpPr>
          <p:cNvPr id="161" name="TextBox 160">
            <a:extLst>
              <a:ext uri="{FF2B5EF4-FFF2-40B4-BE49-F238E27FC236}">
                <a16:creationId xmlns:a16="http://schemas.microsoft.com/office/drawing/2014/main" id="{0B9A7775-C955-FE63-2FBE-E8F823B0262A}"/>
              </a:ext>
            </a:extLst>
          </p:cNvPr>
          <p:cNvSpPr txBox="1"/>
          <p:nvPr/>
        </p:nvSpPr>
        <p:spPr>
          <a:xfrm>
            <a:off x="8969720" y="5930383"/>
            <a:ext cx="1117255" cy="27699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chemeClr val="bg1"/>
                </a:solidFill>
                <a:effectLst/>
                <a:uLnTx/>
                <a:uFillTx/>
              </a:rPr>
              <a:t>Kosovo</a:t>
            </a:r>
          </a:p>
        </p:txBody>
      </p:sp>
      <p:pic>
        <p:nvPicPr>
          <p:cNvPr id="18" name="Picture 17" descr="A blue x on a black background&#10;&#10;Description automatically generated">
            <a:extLst>
              <a:ext uri="{FF2B5EF4-FFF2-40B4-BE49-F238E27FC236}">
                <a16:creationId xmlns:a16="http://schemas.microsoft.com/office/drawing/2014/main" id="{E3EC68A5-E4A6-F8CC-6A02-9B1C95455339}"/>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2510641" y="2607862"/>
            <a:ext cx="334800" cy="334800"/>
          </a:xfrm>
          <a:prstGeom prst="rect">
            <a:avLst/>
          </a:prstGeom>
        </p:spPr>
      </p:pic>
      <p:pic>
        <p:nvPicPr>
          <p:cNvPr id="19" name="Picture 18" descr="A blue x on a black background&#10;&#10;Description automatically generated">
            <a:extLst>
              <a:ext uri="{FF2B5EF4-FFF2-40B4-BE49-F238E27FC236}">
                <a16:creationId xmlns:a16="http://schemas.microsoft.com/office/drawing/2014/main" id="{F32559C4-58F8-415E-9378-F1FA925EBF6D}"/>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9359097" y="5532899"/>
            <a:ext cx="334800" cy="334800"/>
          </a:xfrm>
          <a:prstGeom prst="rect">
            <a:avLst/>
          </a:prstGeom>
        </p:spPr>
      </p:pic>
      <p:pic>
        <p:nvPicPr>
          <p:cNvPr id="22" name="Picture 21" descr="A blue check mark on a black background&#10;&#10;Description automatically generated">
            <a:extLst>
              <a:ext uri="{FF2B5EF4-FFF2-40B4-BE49-F238E27FC236}">
                <a16:creationId xmlns:a16="http://schemas.microsoft.com/office/drawing/2014/main" id="{9F598433-BE91-0E59-183D-2105DE92884B}"/>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2507568" y="5522921"/>
            <a:ext cx="335375" cy="335375"/>
          </a:xfrm>
          <a:prstGeom prst="rect">
            <a:avLst/>
          </a:prstGeom>
        </p:spPr>
      </p:pic>
      <p:pic>
        <p:nvPicPr>
          <p:cNvPr id="23" name="Picture 22" descr="A blue check mark on a black background&#10;&#10;Description automatically generated">
            <a:extLst>
              <a:ext uri="{FF2B5EF4-FFF2-40B4-BE49-F238E27FC236}">
                <a16:creationId xmlns:a16="http://schemas.microsoft.com/office/drawing/2014/main" id="{37A58632-9AE9-D12C-7E51-B7E40790FA13}"/>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9322647" y="2601719"/>
            <a:ext cx="335375" cy="335375"/>
          </a:xfrm>
          <a:prstGeom prst="rect">
            <a:avLst/>
          </a:prstGeom>
        </p:spPr>
      </p:pic>
    </p:spTree>
    <p:extLst>
      <p:ext uri="{BB962C8B-B14F-4D97-AF65-F5344CB8AC3E}">
        <p14:creationId xmlns:p14="http://schemas.microsoft.com/office/powerpoint/2010/main" val="80646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E43AE-E4FA-4312-54E2-35FF7F7E467A}"/>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C2367648-B301-D148-829A-59FF465FEEC9}"/>
              </a:ext>
            </a:extLst>
          </p:cNvPr>
          <p:cNvSpPr/>
          <p:nvPr/>
        </p:nvSpPr>
        <p:spPr>
          <a:xfrm>
            <a:off x="0" y="0"/>
            <a:ext cx="12192000" cy="3429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itle 1">
            <a:extLst>
              <a:ext uri="{FF2B5EF4-FFF2-40B4-BE49-F238E27FC236}">
                <a16:creationId xmlns:a16="http://schemas.microsoft.com/office/drawing/2014/main" id="{FC5A4053-3379-4FAB-D6A0-5E21CF893668}"/>
              </a:ext>
            </a:extLst>
          </p:cNvPr>
          <p:cNvSpPr txBox="1">
            <a:spLocks/>
          </p:cNvSpPr>
          <p:nvPr/>
        </p:nvSpPr>
        <p:spPr>
          <a:xfrm>
            <a:off x="159709" y="131780"/>
            <a:ext cx="10184376" cy="466071"/>
          </a:xfrm>
          <a:prstGeom prst="rect">
            <a:avLst/>
          </a:prstGeom>
          <a:no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solidFill>
                  <a:schemeClr val="bg1"/>
                </a:solidFill>
                <a:latin typeface="Arial" panose="020B0604020202020204" pitchFamily="34" charset="0"/>
                <a:cs typeface="Arial" panose="020B0604020202020204" pitchFamily="34" charset="0"/>
              </a:rPr>
              <a:t>RESPONSE TO SURVEY IN 2024</a:t>
            </a:r>
            <a:endParaRPr lang="en-US" sz="2400" b="1" cap="all" dirty="0">
              <a:solidFill>
                <a:schemeClr val="bg1"/>
              </a:solidFill>
            </a:endParaRPr>
          </a:p>
        </p:txBody>
      </p:sp>
      <p:sp>
        <p:nvSpPr>
          <p:cNvPr id="36" name="TextBox 35">
            <a:extLst>
              <a:ext uri="{FF2B5EF4-FFF2-40B4-BE49-F238E27FC236}">
                <a16:creationId xmlns:a16="http://schemas.microsoft.com/office/drawing/2014/main" id="{A42EF011-DEF3-BB04-3A3E-F95CD1BD7C02}"/>
              </a:ext>
            </a:extLst>
          </p:cNvPr>
          <p:cNvSpPr txBox="1"/>
          <p:nvPr/>
        </p:nvSpPr>
        <p:spPr>
          <a:xfrm rot="16200000">
            <a:off x="11021735" y="5738289"/>
            <a:ext cx="1981633" cy="261610"/>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GB" sz="1100" i="0" u="none" strike="noStrike" kern="0" cap="none" spc="0" normalizeH="0" baseline="0" noProof="0" dirty="0">
                <a:ln>
                  <a:noFill/>
                </a:ln>
                <a:solidFill>
                  <a:schemeClr val="accent1"/>
                </a:solidFill>
                <a:effectLst/>
                <a:uLnTx/>
                <a:uFillTx/>
                <a:cs typeface="Arial" panose="020B0604020202020204" pitchFamily="34" charset="0"/>
              </a:rPr>
              <a:t>© World Physiotherapy 2024</a:t>
            </a:r>
            <a:endParaRPr kumimoji="0" lang="en-US" sz="1100" i="0" u="none" strike="noStrike" kern="0" cap="none" spc="0" normalizeH="0" baseline="0" noProof="0" dirty="0">
              <a:ln>
                <a:noFill/>
              </a:ln>
              <a:solidFill>
                <a:schemeClr val="accent1"/>
              </a:solidFill>
              <a:effectLst/>
              <a:uLnTx/>
              <a:uFillTx/>
            </a:endParaRPr>
          </a:p>
        </p:txBody>
      </p:sp>
      <p:graphicFrame>
        <p:nvGraphicFramePr>
          <p:cNvPr id="2" name="Table 1">
            <a:extLst>
              <a:ext uri="{FF2B5EF4-FFF2-40B4-BE49-F238E27FC236}">
                <a16:creationId xmlns:a16="http://schemas.microsoft.com/office/drawing/2014/main" id="{D20B2249-D87D-8059-4A7A-C4A9E8458078}"/>
              </a:ext>
            </a:extLst>
          </p:cNvPr>
          <p:cNvGraphicFramePr>
            <a:graphicFrameLocks noGrp="1"/>
          </p:cNvGraphicFramePr>
          <p:nvPr>
            <p:extLst>
              <p:ext uri="{D42A27DB-BD31-4B8C-83A1-F6EECF244321}">
                <p14:modId xmlns:p14="http://schemas.microsoft.com/office/powerpoint/2010/main" val="39271777"/>
              </p:ext>
            </p:extLst>
          </p:nvPr>
        </p:nvGraphicFramePr>
        <p:xfrm>
          <a:off x="236708" y="625121"/>
          <a:ext cx="10972582" cy="6101950"/>
        </p:xfrm>
        <a:graphic>
          <a:graphicData uri="http://schemas.openxmlformats.org/drawingml/2006/table">
            <a:tbl>
              <a:tblPr>
                <a:effectLst>
                  <a:outerShdw blurRad="50800" dist="38100" dir="2700000" algn="tl" rotWithShape="0">
                    <a:prstClr val="black">
                      <a:alpha val="40000"/>
                    </a:prstClr>
                  </a:outerShdw>
                </a:effectLst>
                <a:tableStyleId>{5C22544A-7EE6-4342-B048-85BDC9FD1C3A}</a:tableStyleId>
              </a:tblPr>
              <a:tblGrid>
                <a:gridCol w="1371703">
                  <a:extLst>
                    <a:ext uri="{9D8B030D-6E8A-4147-A177-3AD203B41FA5}">
                      <a16:colId xmlns:a16="http://schemas.microsoft.com/office/drawing/2014/main" val="982559360"/>
                    </a:ext>
                  </a:extLst>
                </a:gridCol>
                <a:gridCol w="1371703">
                  <a:extLst>
                    <a:ext uri="{9D8B030D-6E8A-4147-A177-3AD203B41FA5}">
                      <a16:colId xmlns:a16="http://schemas.microsoft.com/office/drawing/2014/main" val="4027883882"/>
                    </a:ext>
                  </a:extLst>
                </a:gridCol>
                <a:gridCol w="1371703">
                  <a:extLst>
                    <a:ext uri="{9D8B030D-6E8A-4147-A177-3AD203B41FA5}">
                      <a16:colId xmlns:a16="http://schemas.microsoft.com/office/drawing/2014/main" val="1321384379"/>
                    </a:ext>
                  </a:extLst>
                </a:gridCol>
                <a:gridCol w="1371703">
                  <a:extLst>
                    <a:ext uri="{9D8B030D-6E8A-4147-A177-3AD203B41FA5}">
                      <a16:colId xmlns:a16="http://schemas.microsoft.com/office/drawing/2014/main" val="4137176230"/>
                    </a:ext>
                  </a:extLst>
                </a:gridCol>
                <a:gridCol w="1371703">
                  <a:extLst>
                    <a:ext uri="{9D8B030D-6E8A-4147-A177-3AD203B41FA5}">
                      <a16:colId xmlns:a16="http://schemas.microsoft.com/office/drawing/2014/main" val="3604975932"/>
                    </a:ext>
                  </a:extLst>
                </a:gridCol>
                <a:gridCol w="1371703">
                  <a:extLst>
                    <a:ext uri="{9D8B030D-6E8A-4147-A177-3AD203B41FA5}">
                      <a16:colId xmlns:a16="http://schemas.microsoft.com/office/drawing/2014/main" val="1606101862"/>
                    </a:ext>
                  </a:extLst>
                </a:gridCol>
                <a:gridCol w="1370661">
                  <a:extLst>
                    <a:ext uri="{9D8B030D-6E8A-4147-A177-3AD203B41FA5}">
                      <a16:colId xmlns:a16="http://schemas.microsoft.com/office/drawing/2014/main" val="2878691887"/>
                    </a:ext>
                  </a:extLst>
                </a:gridCol>
                <a:gridCol w="1371703">
                  <a:extLst>
                    <a:ext uri="{9D8B030D-6E8A-4147-A177-3AD203B41FA5}">
                      <a16:colId xmlns:a16="http://schemas.microsoft.com/office/drawing/2014/main" val="2317942739"/>
                    </a:ext>
                  </a:extLst>
                </a:gridCol>
              </a:tblGrid>
              <a:tr h="377860">
                <a:tc gridSpan="2">
                  <a:txBody>
                    <a:bodyPr/>
                    <a:lstStyle/>
                    <a:p>
                      <a:pPr algn="ctr" fontAlgn="b"/>
                      <a:r>
                        <a:rPr lang="en-GB" sz="1100" b="1" i="0" u="none" strike="noStrike" dirty="0">
                          <a:solidFill>
                            <a:schemeClr val="tx1"/>
                          </a:solidFill>
                          <a:effectLst/>
                          <a:latin typeface="Arial" panose="020B0604020202020204" pitchFamily="34" charset="0"/>
                          <a:cs typeface="Arial" panose="020B0604020202020204" pitchFamily="34" charset="0"/>
                        </a:rPr>
                        <a:t>Africa region</a:t>
                      </a:r>
                      <a:endParaRPr lang="en-US" sz="1100" b="1"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fontAlgn="b"/>
                      <a:endParaRPr lang="en-US" sz="1100" b="1" i="0" u="none" strike="noStrike">
                        <a:solidFill>
                          <a:schemeClr val="bg1"/>
                        </a:solidFill>
                        <a:effectLst/>
                        <a:latin typeface="Arial" panose="020B0604020202020204" pitchFamily="34" charset="0"/>
                        <a:cs typeface="Arial" panose="020B0604020202020204" pitchFamily="34" charset="0"/>
                      </a:endParaRPr>
                    </a:p>
                  </a:txBody>
                  <a:tcPr marL="8703" marR="8703" marT="8703"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chemeClr val="tx1"/>
                    </a:solidFill>
                  </a:tcPr>
                </a:tc>
                <a:tc gridSpan="2">
                  <a:txBody>
                    <a:bodyPr/>
                    <a:lstStyle/>
                    <a:p>
                      <a:pPr algn="ctr" fontAlgn="b"/>
                      <a:r>
                        <a:rPr lang="en-GB" sz="1100" b="1" i="0" u="none" strike="noStrike" dirty="0">
                          <a:solidFill>
                            <a:schemeClr val="tx1"/>
                          </a:solidFill>
                          <a:effectLst/>
                          <a:latin typeface="Arial" panose="020B0604020202020204" pitchFamily="34" charset="0"/>
                          <a:cs typeface="Arial" panose="020B0604020202020204" pitchFamily="34" charset="0"/>
                        </a:rPr>
                        <a:t>Asia Western Pacific region</a:t>
                      </a:r>
                      <a:endParaRPr lang="en-US" sz="1100" b="1"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l" fontAlgn="b"/>
                      <a:endParaRPr lang="en-US" sz="1100" b="0" i="0" u="none" strike="noStrike">
                        <a:solidFill>
                          <a:srgbClr val="000000"/>
                        </a:solidFill>
                        <a:effectLst/>
                        <a:latin typeface="Arial" panose="020B0604020202020204" pitchFamily="34" charset="0"/>
                        <a:cs typeface="Arial" panose="020B0604020202020204" pitchFamily="34" charset="0"/>
                      </a:endParaRPr>
                    </a:p>
                  </a:txBody>
                  <a:tcPr marL="8703" marR="8703" marT="8703" marB="0" anchor="b"/>
                </a:tc>
                <a:tc gridSpan="2">
                  <a:txBody>
                    <a:bodyPr/>
                    <a:lstStyle/>
                    <a:p>
                      <a:pPr algn="ctr" fontAlgn="b"/>
                      <a:r>
                        <a:rPr lang="en-GB" sz="1100" b="1" i="0" u="none" strike="noStrike" dirty="0">
                          <a:solidFill>
                            <a:schemeClr val="tx1"/>
                          </a:solidFill>
                          <a:effectLst/>
                          <a:latin typeface="Arial" panose="020B0604020202020204" pitchFamily="34" charset="0"/>
                          <a:cs typeface="Arial" panose="020B0604020202020204" pitchFamily="34" charset="0"/>
                        </a:rPr>
                        <a:t>Europe region</a:t>
                      </a:r>
                      <a:endParaRPr lang="en-US" sz="1100" b="1"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l" fontAlgn="b"/>
                      <a:endParaRPr lang="en-US" sz="1100" b="0" i="0" u="none" strike="noStrike">
                        <a:solidFill>
                          <a:srgbClr val="000000"/>
                        </a:solidFill>
                        <a:effectLst/>
                        <a:latin typeface="Arial" panose="020B0604020202020204" pitchFamily="34" charset="0"/>
                        <a:cs typeface="Arial" panose="020B0604020202020204" pitchFamily="34" charset="0"/>
                      </a:endParaRPr>
                    </a:p>
                  </a:txBody>
                  <a:tcPr marL="8703" marR="8703" marT="8703" marB="0" anchor="b"/>
                </a:tc>
                <a:tc>
                  <a:txBody>
                    <a:bodyPr/>
                    <a:lstStyle/>
                    <a:p>
                      <a:pPr algn="ctr" fontAlgn="b"/>
                      <a:r>
                        <a:rPr lang="en-GB" sz="1100" b="1" i="0" u="none" strike="noStrike">
                          <a:solidFill>
                            <a:schemeClr val="tx1"/>
                          </a:solidFill>
                          <a:effectLst/>
                          <a:latin typeface="Arial" panose="020B0604020202020204" pitchFamily="34" charset="0"/>
                          <a:cs typeface="Arial" panose="020B0604020202020204" pitchFamily="34" charset="0"/>
                        </a:rPr>
                        <a:t>North America Caribbean region</a:t>
                      </a:r>
                      <a:endParaRPr lang="en-US" sz="1100" b="1"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b"/>
                      <a:r>
                        <a:rPr lang="en-GB" sz="1100" b="1" i="0" u="none" strike="noStrike">
                          <a:solidFill>
                            <a:schemeClr val="tx1"/>
                          </a:solidFill>
                          <a:effectLst/>
                          <a:latin typeface="Arial" panose="020B0604020202020204" pitchFamily="34" charset="0"/>
                          <a:cs typeface="Arial" panose="020B0604020202020204" pitchFamily="34" charset="0"/>
                        </a:rPr>
                        <a:t>South America region</a:t>
                      </a:r>
                      <a:endParaRPr lang="en-US" sz="1100" b="1"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87507786"/>
                  </a:ext>
                </a:extLst>
              </a:tr>
              <a:tr h="275469">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Angola</a:t>
                      </a: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Sudan</a:t>
                      </a: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Afghanistan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Papua New Guinea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Austria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Lebanon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algn="l" defTabSz="914400" rtl="0" eaLnBrk="1" fontAlgn="b" latinLnBrk="0" hangingPunct="1"/>
                      <a:r>
                        <a:rPr lang="en-GB" sz="1050" b="0" i="0" u="none" strike="noStrike" kern="1200" dirty="0">
                          <a:solidFill>
                            <a:schemeClr val="tx1"/>
                          </a:solidFill>
                          <a:effectLst/>
                          <a:latin typeface="Arial" panose="020B0604020202020204" pitchFamily="34" charset="0"/>
                          <a:ea typeface="+mn-ea"/>
                          <a:cs typeface="Arial" panose="020B0604020202020204" pitchFamily="34" charset="0"/>
                        </a:rPr>
                        <a:t>Bahamas</a:t>
                      </a:r>
                      <a:endParaRPr lang="en-US" sz="105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Argentina</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3360515488"/>
                  </a:ext>
                </a:extLst>
              </a:tr>
              <a:tr h="275469">
                <a:tc>
                  <a:txBody>
                    <a:bodyPr/>
                    <a:lstStyle/>
                    <a:p>
                      <a:pPr marL="72000" algn="l" fontAlgn="b"/>
                      <a:r>
                        <a:rPr lang="en-US" sz="1050" u="none" strike="noStrike" dirty="0">
                          <a:solidFill>
                            <a:schemeClr val="tx1"/>
                          </a:solidFill>
                          <a:effectLst/>
                          <a:latin typeface="Arial" panose="020B0604020202020204" pitchFamily="34" charset="0"/>
                          <a:cs typeface="Arial" panose="020B0604020202020204" pitchFamily="34" charset="0"/>
                        </a:rPr>
                        <a:t>Benin </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Tanzania</a:t>
                      </a: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chemeClr val="tx1"/>
                          </a:solidFill>
                          <a:effectLst/>
                          <a:latin typeface="Arial" panose="020B0604020202020204" pitchFamily="34" charset="0"/>
                          <a:ea typeface="+mn-ea"/>
                          <a:cs typeface="Arial" panose="020B0604020202020204" pitchFamily="34" charset="0"/>
                        </a:rPr>
                        <a:t>Australia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GB" sz="1050" b="0" i="0" u="none" strike="noStrike" kern="1200" dirty="0">
                          <a:solidFill>
                            <a:schemeClr val="tx1"/>
                          </a:solidFill>
                          <a:effectLst/>
                          <a:latin typeface="Arial" panose="020B0604020202020204" pitchFamily="34" charset="0"/>
                          <a:ea typeface="+mn-ea"/>
                          <a:cs typeface="Arial" panose="020B0604020202020204" pitchFamily="34" charset="0"/>
                        </a:rPr>
                        <a:t>Philippines</a:t>
                      </a:r>
                      <a:endParaRPr lang="en-US" sz="105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Belgium</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Liechtenstein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Barbados</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Brazil</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939756821"/>
                  </a:ext>
                </a:extLst>
              </a:tr>
              <a:tr h="329139">
                <a:tc>
                  <a:txBody>
                    <a:bodyPr/>
                    <a:lstStyle/>
                    <a:p>
                      <a:pPr marL="72000" algn="l" fontAlgn="b"/>
                      <a:r>
                        <a:rPr lang="en-US" sz="1050" u="none" strike="noStrike" dirty="0">
                          <a:solidFill>
                            <a:schemeClr val="tx1"/>
                          </a:solidFill>
                          <a:effectLst/>
                          <a:latin typeface="Arial" panose="020B0604020202020204" pitchFamily="34" charset="0"/>
                          <a:cs typeface="Arial" panose="020B0604020202020204" pitchFamily="34" charset="0"/>
                        </a:rPr>
                        <a:t>Cameroon</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Togo</a:t>
                      </a: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Bahrain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Saudi Arabia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Bosnia and Herzegovina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Lithuania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Bermuda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a:r>
                        <a:rPr lang="en-GB" sz="1050" b="0" i="0" u="none" strike="noStrike" kern="1200" dirty="0">
                          <a:solidFill>
                            <a:schemeClr val="tx1"/>
                          </a:solidFill>
                          <a:effectLst/>
                          <a:latin typeface="Arial" panose="020B0604020202020204" pitchFamily="34" charset="0"/>
                          <a:ea typeface="+mn-ea"/>
                          <a:cs typeface="Arial" panose="020B0604020202020204" pitchFamily="34" charset="0"/>
                        </a:rPr>
                        <a:t>Chile</a:t>
                      </a:r>
                      <a:endParaRPr lang="en-US" sz="105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3332591546"/>
                  </a:ext>
                </a:extLst>
              </a:tr>
              <a:tr h="328318">
                <a:tc>
                  <a:txBody>
                    <a:bodyPr/>
                    <a:lstStyle/>
                    <a:p>
                      <a:pPr marL="72000" algn="l" fontAlgn="b"/>
                      <a:r>
                        <a:rPr lang="en-US" sz="1050" u="none" strike="noStrike" dirty="0">
                          <a:solidFill>
                            <a:schemeClr val="tx1"/>
                          </a:solidFill>
                          <a:effectLst/>
                          <a:latin typeface="Arial" panose="020B0604020202020204" pitchFamily="34" charset="0"/>
                          <a:cs typeface="Arial" panose="020B0604020202020204" pitchFamily="34" charset="0"/>
                        </a:rPr>
                        <a:t>Congo (Democratic Republic)</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Uganda</a:t>
                      </a: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Bangladesh</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kern="1200" dirty="0">
                          <a:solidFill>
                            <a:schemeClr val="tx1"/>
                          </a:solidFill>
                          <a:effectLst/>
                          <a:latin typeface="Arial" panose="020B0604020202020204" pitchFamily="34" charset="0"/>
                          <a:ea typeface="+mn-ea"/>
                          <a:cs typeface="Arial" panose="020B0604020202020204" pitchFamily="34" charset="0"/>
                        </a:rPr>
                        <a:t>Singapore</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Bulgaria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Luxembourg</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Canada </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Colombia</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3543183456"/>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GB" sz="1050" b="0" i="0" u="none" strike="noStrike">
                          <a:solidFill>
                            <a:schemeClr val="tx1"/>
                          </a:solidFill>
                          <a:effectLst/>
                          <a:latin typeface="Arial" panose="020B0604020202020204" pitchFamily="34" charset="0"/>
                          <a:cs typeface="Arial" panose="020B0604020202020204" pitchFamily="34" charset="0"/>
                        </a:rPr>
                        <a:t>Eswatini</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Zambia</a:t>
                      </a: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Bhutan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GB" sz="1050" b="0" i="0" u="none" strike="noStrike" kern="1200" dirty="0">
                          <a:solidFill>
                            <a:schemeClr val="tx1"/>
                          </a:solidFill>
                          <a:effectLst/>
                          <a:latin typeface="Arial" panose="020B0604020202020204" pitchFamily="34" charset="0"/>
                          <a:ea typeface="+mn-ea"/>
                          <a:cs typeface="Arial" panose="020B0604020202020204" pitchFamily="34" charset="0"/>
                        </a:rPr>
                        <a:t>Sri Lanka</a:t>
                      </a:r>
                      <a:endParaRPr lang="en-US" sz="105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Croatia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Malta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Guyana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Costa Rica</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2867219891"/>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Ethiopia</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kern="1200" dirty="0">
                          <a:solidFill>
                            <a:schemeClr val="tx1"/>
                          </a:solidFill>
                          <a:effectLst/>
                          <a:latin typeface="Arial" panose="020B0604020202020204" pitchFamily="34" charset="0"/>
                          <a:ea typeface="+mn-ea"/>
                          <a:cs typeface="Arial" panose="020B0604020202020204" pitchFamily="34" charset="0"/>
                        </a:rPr>
                        <a:t>Zimbabwe</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Cambodia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Taiwan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Cyprus</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Netherlands</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Haiti</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Dominican Republic</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3345904698"/>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Ghana</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Hong Kong</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GB" sz="1050" b="0" i="0" u="none" strike="noStrike" dirty="0">
                          <a:solidFill>
                            <a:schemeClr val="tx1"/>
                          </a:solidFill>
                          <a:effectLst/>
                          <a:latin typeface="Arial" panose="020B0604020202020204" pitchFamily="34" charset="0"/>
                          <a:cs typeface="Arial" panose="020B0604020202020204" pitchFamily="34" charset="0"/>
                        </a:rPr>
                        <a:t>Thailand</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Czech Republic</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Norway</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Jamaica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Ecuador</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2055629538"/>
                  </a:ext>
                </a:extLst>
              </a:tr>
              <a:tr h="32913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a:solidFill>
                            <a:schemeClr val="tx1"/>
                          </a:solidFill>
                          <a:effectLst/>
                          <a:latin typeface="Arial" panose="020B0604020202020204" pitchFamily="34" charset="0"/>
                          <a:cs typeface="Arial" panose="020B0604020202020204" pitchFamily="34" charset="0"/>
                        </a:rPr>
                        <a:t>Ivory Coast</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GB" sz="1050" b="0" i="0" u="none" strike="noStrike" kern="1200" dirty="0">
                          <a:solidFill>
                            <a:schemeClr val="tx1"/>
                          </a:solidFill>
                          <a:effectLst/>
                          <a:latin typeface="Arial" panose="020B0604020202020204" pitchFamily="34" charset="0"/>
                          <a:ea typeface="+mn-ea"/>
                          <a:cs typeface="Arial" panose="020B0604020202020204" pitchFamily="34" charset="0"/>
                        </a:rPr>
                        <a:t>India</a:t>
                      </a:r>
                      <a:endParaRPr lang="en-US" sz="105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United Arab Emirates</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defTabSz="914400" rtl="0" eaLnBrk="1" fontAlgn="b" latinLnBrk="0" hangingPunct="1"/>
                      <a:r>
                        <a:rPr lang="en-GB" sz="1050" b="0" i="0" u="none" strike="noStrike" kern="1200" dirty="0">
                          <a:solidFill>
                            <a:schemeClr val="accent1"/>
                          </a:solidFill>
                          <a:effectLst/>
                          <a:latin typeface="Arial" panose="020B0604020202020204" pitchFamily="34" charset="0"/>
                          <a:ea typeface="+mn-ea"/>
                          <a:cs typeface="Arial" panose="020B0604020202020204" pitchFamily="34" charset="0"/>
                        </a:rPr>
                        <a:t>Denmark</a:t>
                      </a:r>
                      <a:endParaRPr lang="en-US" sz="1050" b="0" i="0" u="none" strike="noStrike" kern="1200" dirty="0">
                        <a:solidFill>
                          <a:schemeClr val="accent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Palestine</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Panama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Guatemala</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2711916884"/>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Kenya</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Indonesia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Vietnam</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defTabSz="914400" rtl="0" eaLnBrk="1" fontAlgn="b" latinLnBrk="0" hangingPunct="1"/>
                      <a:r>
                        <a:rPr lang="en-GB" sz="1050" b="0" i="0" u="none" strike="noStrike" kern="1200" dirty="0">
                          <a:solidFill>
                            <a:schemeClr val="accent1"/>
                          </a:solidFill>
                          <a:effectLst/>
                          <a:latin typeface="Arial" panose="020B0604020202020204" pitchFamily="34" charset="0"/>
                          <a:ea typeface="+mn-ea"/>
                          <a:cs typeface="Arial" panose="020B0604020202020204" pitchFamily="34" charset="0"/>
                        </a:rPr>
                        <a:t>Estonia</a:t>
                      </a:r>
                      <a:endParaRPr lang="en-US" sz="1050" b="0" i="0" u="none" strike="noStrike" kern="1200" dirty="0">
                        <a:solidFill>
                          <a:schemeClr val="accent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Portugal</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Puerto Rico</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Mexico</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4128091101"/>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a:solidFill>
                            <a:schemeClr val="tx1"/>
                          </a:solidFill>
                          <a:effectLst/>
                          <a:latin typeface="Arial" panose="020B0604020202020204" pitchFamily="34" charset="0"/>
                          <a:cs typeface="Arial" panose="020B0604020202020204" pitchFamily="34" charset="0"/>
                        </a:rPr>
                        <a:t>Madagascar</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Japan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Yemen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Finland</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Romania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St Lucia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Peru</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4238885214"/>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Mali</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Korea (Republic of)</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endParaRPr lang="en-US" sz="1050" dirty="0">
                        <a:solidFill>
                          <a:schemeClr val="tx1"/>
                        </a:solidFill>
                        <a:latin typeface="Arial" panose="020B0604020202020204" pitchFamily="34" charset="0"/>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France</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defTabSz="914400" rtl="0" eaLnBrk="1" fontAlgn="b" latinLnBrk="0" hangingPunct="1"/>
                      <a:r>
                        <a:rPr lang="en-GB" sz="1050" b="0" i="0" u="none" strike="noStrike" kern="1200" dirty="0">
                          <a:solidFill>
                            <a:schemeClr val="accent1"/>
                          </a:solidFill>
                          <a:effectLst/>
                          <a:latin typeface="Arial" panose="020B0604020202020204" pitchFamily="34" charset="0"/>
                          <a:ea typeface="+mn-ea"/>
                          <a:cs typeface="Arial" panose="020B0604020202020204" pitchFamily="34" charset="0"/>
                        </a:rPr>
                        <a:t>Slovakia</a:t>
                      </a:r>
                      <a:endParaRPr lang="en-US" sz="1050" b="0" i="0" u="none" strike="noStrike" kern="1200" dirty="0">
                        <a:solidFill>
                          <a:schemeClr val="accent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Suriname</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Uruguay</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2141230921"/>
                  </a:ext>
                </a:extLst>
              </a:tr>
              <a:tr h="32913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GB" sz="1050" u="none" strike="noStrike" kern="1200" dirty="0">
                          <a:solidFill>
                            <a:schemeClr val="tx1"/>
                          </a:solidFill>
                          <a:effectLst/>
                          <a:latin typeface="Arial" panose="020B0604020202020204" pitchFamily="34" charset="0"/>
                          <a:ea typeface="+mn-ea"/>
                          <a:cs typeface="Arial" panose="020B0604020202020204" pitchFamily="34" charset="0"/>
                        </a:rPr>
                        <a:t>Mauritius</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Kuwait</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Germany</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defTabSz="914400" rtl="0" eaLnBrk="1" fontAlgn="b" latinLnBrk="0" hangingPunct="1"/>
                      <a:r>
                        <a:rPr lang="en-GB" sz="1050" b="0" i="0" u="none" strike="noStrike" kern="1200" dirty="0">
                          <a:solidFill>
                            <a:schemeClr val="accent1"/>
                          </a:solidFill>
                          <a:effectLst/>
                          <a:latin typeface="Arial" panose="020B0604020202020204" pitchFamily="34" charset="0"/>
                          <a:ea typeface="+mn-ea"/>
                          <a:cs typeface="Arial" panose="020B0604020202020204" pitchFamily="34" charset="0"/>
                        </a:rPr>
                        <a:t>Slovenia</a:t>
                      </a:r>
                      <a:endParaRPr lang="en-US" sz="1050" b="0" i="0" u="none" strike="noStrike" kern="1200" dirty="0">
                        <a:solidFill>
                          <a:schemeClr val="accent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Trinidad and Tobago</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r>
                        <a:rPr lang="en-US" sz="1050" b="0" i="0" u="none" strike="noStrike" dirty="0">
                          <a:solidFill>
                            <a:schemeClr val="tx1"/>
                          </a:solidFill>
                          <a:effectLst/>
                          <a:latin typeface="Arial" panose="020B0604020202020204" pitchFamily="34" charset="0"/>
                          <a:cs typeface="Arial" panose="020B0604020202020204" pitchFamily="34" charset="0"/>
                        </a:rPr>
                        <a:t>Venezuela</a:t>
                      </a:r>
                    </a:p>
                  </a:txBody>
                  <a:tcPr marL="8703" marR="8703" marT="8703"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2325181053"/>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Morocco</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Macau</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r>
                        <a:rPr lang="en-GB" sz="1050" b="0" i="0" u="none" strike="noStrike" kern="1200" dirty="0">
                          <a:solidFill>
                            <a:schemeClr val="accent1"/>
                          </a:solidFill>
                          <a:effectLst/>
                          <a:latin typeface="Arial" panose="020B0604020202020204" pitchFamily="34" charset="0"/>
                          <a:ea typeface="+mn-ea"/>
                          <a:cs typeface="Arial" panose="020B0604020202020204" pitchFamily="34" charset="0"/>
                        </a:rPr>
                        <a:t>Greece</a:t>
                      </a:r>
                      <a:endParaRPr lang="en-US" sz="1050" b="0" i="0" u="none" strike="noStrike" kern="1200" dirty="0">
                        <a:solidFill>
                          <a:schemeClr val="accent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Spain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United States</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2726735757"/>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Namibia</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Malaysia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Hungary</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Sweden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1291167633"/>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Niger</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Mongolia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Iceland</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Switzerland</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3992208041"/>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Nigeria</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Myanmar</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Ireland</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defTabSz="914400" rtl="0" eaLnBrk="1" fontAlgn="b" latinLnBrk="0" hangingPunct="1"/>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Syria</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17424353"/>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Rwanda</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Nepal</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Israel</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Turkey</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1774203348"/>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u="none" strike="noStrike" dirty="0">
                          <a:solidFill>
                            <a:schemeClr val="tx1"/>
                          </a:solidFill>
                          <a:effectLst/>
                          <a:latin typeface="Arial" panose="020B0604020202020204" pitchFamily="34" charset="0"/>
                          <a:cs typeface="Arial" panose="020B0604020202020204" pitchFamily="34" charset="0"/>
                        </a:rPr>
                        <a:t>Senegal</a:t>
                      </a:r>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New Zealand</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fontAlgn="b"/>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Italy</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Ukraine</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endParaRPr lang="en-US" sz="105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427751222"/>
                  </a:ext>
                </a:extLst>
              </a:tr>
              <a:tr h="275469">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Sierra Leone</a:t>
                      </a: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Oman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algn="l" defTabSz="914400" rtl="0" eaLnBrk="1" fontAlgn="b" latinLnBrk="0" hangingPunct="1"/>
                      <a:r>
                        <a:rPr lang="en-GB" sz="1050" b="0" i="0" u="none" strike="noStrike" kern="1200" dirty="0">
                          <a:solidFill>
                            <a:schemeClr val="accent1"/>
                          </a:solidFill>
                          <a:effectLst/>
                          <a:latin typeface="Arial" panose="020B0604020202020204" pitchFamily="34" charset="0"/>
                          <a:ea typeface="+mn-ea"/>
                          <a:cs typeface="Arial" panose="020B0604020202020204" pitchFamily="34" charset="0"/>
                        </a:rPr>
                        <a:t>Jordan</a:t>
                      </a:r>
                      <a:endParaRPr lang="en-US" sz="1050" b="0" i="0" u="none" strike="noStrike" kern="1200" dirty="0">
                        <a:solidFill>
                          <a:schemeClr val="accent1"/>
                        </a:solidFill>
                        <a:effectLst/>
                        <a:latin typeface="Arial" panose="020B0604020202020204" pitchFamily="34" charset="0"/>
                        <a:ea typeface="+mn-ea"/>
                        <a:cs typeface="Arial" panose="020B060402020202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United Kingdom</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BAA"/>
                    </a:solidFill>
                  </a:tcPr>
                </a:tc>
                <a:extLst>
                  <a:ext uri="{0D108BD9-81ED-4DB2-BD59-A6C34878D82A}">
                    <a16:rowId xmlns:a16="http://schemas.microsoft.com/office/drawing/2014/main" val="1260197646"/>
                  </a:ext>
                </a:extLst>
              </a:tr>
              <a:tr h="275469">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South Africa</a:t>
                      </a:r>
                    </a:p>
                  </a:txBody>
                  <a:tcPr marL="8703" marR="8703" marT="8703"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E9EBAA"/>
                    </a:solidFill>
                  </a:tcPr>
                </a:tc>
                <a:tc>
                  <a:txBody>
                    <a:bodyPr/>
                    <a:lstStyle/>
                    <a:p>
                      <a:pPr marL="72000" algn="l" fontAlgn="b"/>
                      <a:endParaRPr lang="en-US" sz="1050" b="0"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dirty="0">
                          <a:solidFill>
                            <a:schemeClr val="tx1"/>
                          </a:solidFill>
                          <a:effectLst/>
                          <a:latin typeface="Arial" panose="020B0604020202020204" pitchFamily="34" charset="0"/>
                          <a:cs typeface="Arial" panose="020B0604020202020204" pitchFamily="34" charset="0"/>
                        </a:rPr>
                        <a:t>Pakistan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E9EBAA"/>
                    </a:solidFill>
                  </a:tcPr>
                </a:tc>
                <a:tc>
                  <a:txBody>
                    <a:bodyPr/>
                    <a:lstStyle/>
                    <a:p>
                      <a:pPr marL="72000" algn="l" fontAlgn="b"/>
                      <a:endParaRPr lang="en-US" sz="1050" b="0" i="0" u="none" strike="noStrike">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Kosovo</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E9EBAA"/>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7200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chemeClr val="accent1"/>
                          </a:solidFill>
                          <a:effectLst/>
                          <a:latin typeface="Arial" panose="020B0604020202020204" pitchFamily="34" charset="0"/>
                          <a:ea typeface="+mn-ea"/>
                          <a:cs typeface="Arial" panose="020B0604020202020204" pitchFamily="34" charset="0"/>
                        </a:rPr>
                        <a:t>Lebanon</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E9EBAA"/>
                    </a:solidFill>
                  </a:tcPr>
                </a:tc>
                <a:tc>
                  <a:txBody>
                    <a:bodyPr/>
                    <a:lstStyle/>
                    <a:p>
                      <a:pPr marL="72000" algn="l" fontAlgn="b"/>
                      <a:endParaRPr lang="en-US" sz="1050" b="0" i="0" u="none" strike="noStrike" dirty="0">
                        <a:solidFill>
                          <a:schemeClr val="tx1"/>
                        </a:solidFill>
                        <a:effectLst/>
                        <a:latin typeface="Arial" panose="020B0604020202020204" pitchFamily="34" charset="0"/>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E9EBAA"/>
                    </a:solidFill>
                  </a:tcPr>
                </a:tc>
                <a:tc>
                  <a:txBody>
                    <a:bodyPr/>
                    <a:lstStyle/>
                    <a:p>
                      <a:pPr marL="72000" marR="0" lvl="0" indent="0" algn="l" defTabSz="914400" rtl="0" eaLnBrk="1" fontAlgn="b" latinLnBrk="0" hangingPunct="1">
                        <a:lnSpc>
                          <a:spcPct val="100000"/>
                        </a:lnSpc>
                        <a:spcBef>
                          <a:spcPts val="0"/>
                        </a:spcBef>
                        <a:spcAft>
                          <a:spcPts val="0"/>
                        </a:spcAft>
                        <a:buClrTx/>
                        <a:buSzTx/>
                        <a:buFontTx/>
                        <a:buNone/>
                        <a:tabLst/>
                        <a:defRPr/>
                      </a:pPr>
                      <a:endParaRPr lang="en-US" sz="105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8703" marR="8703" marT="8703"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E9EBAA"/>
                    </a:solidFill>
                  </a:tcPr>
                </a:tc>
                <a:extLst>
                  <a:ext uri="{0D108BD9-81ED-4DB2-BD59-A6C34878D82A}">
                    <a16:rowId xmlns:a16="http://schemas.microsoft.com/office/drawing/2014/main" val="76031612"/>
                  </a:ext>
                </a:extLst>
              </a:tr>
            </a:tbl>
          </a:graphicData>
        </a:graphic>
      </p:graphicFrame>
      <p:sp>
        <p:nvSpPr>
          <p:cNvPr id="10" name="Rectangle 9">
            <a:extLst>
              <a:ext uri="{FF2B5EF4-FFF2-40B4-BE49-F238E27FC236}">
                <a16:creationId xmlns:a16="http://schemas.microsoft.com/office/drawing/2014/main" id="{FE1E9747-0410-F639-83FE-D158C135ECA4}"/>
              </a:ext>
            </a:extLst>
          </p:cNvPr>
          <p:cNvSpPr/>
          <p:nvPr/>
        </p:nvSpPr>
        <p:spPr>
          <a:xfrm>
            <a:off x="9872164" y="4716379"/>
            <a:ext cx="1716654" cy="1705953"/>
          </a:xfrm>
          <a:prstGeom prst="rect">
            <a:avLst/>
          </a:prstGeom>
          <a:solidFill>
            <a:schemeClr val="accent3"/>
          </a:soli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1200" dirty="0">
                <a:solidFill>
                  <a:schemeClr val="tx1"/>
                </a:solidFill>
                <a:latin typeface="Arial" panose="020B0604020202020204" pitchFamily="34" charset="0"/>
                <a:cs typeface="Arial" panose="020B0604020202020204" pitchFamily="34" charset="0"/>
              </a:rPr>
              <a:t>Responses to the annual membership census were received from World Physiotherapy member organisations in these countries/ territories in 2024. </a:t>
            </a:r>
            <a:endParaRPr lang="en-US" sz="1200" dirty="0">
              <a:solidFill>
                <a:schemeClr val="tx1"/>
              </a:solidFill>
            </a:endParaRPr>
          </a:p>
        </p:txBody>
      </p:sp>
    </p:spTree>
    <p:extLst>
      <p:ext uri="{BB962C8B-B14F-4D97-AF65-F5344CB8AC3E}">
        <p14:creationId xmlns:p14="http://schemas.microsoft.com/office/powerpoint/2010/main" val="1963598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C002E2E-FBDB-6854-B966-EA44A5E3ECF3}"/>
              </a:ext>
            </a:extLst>
          </p:cNvPr>
          <p:cNvSpPr/>
          <p:nvPr/>
        </p:nvSpPr>
        <p:spPr>
          <a:xfrm>
            <a:off x="0" y="3438964"/>
            <a:ext cx="12192000" cy="3429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C9E0CA0F-A118-BA17-40C6-7E33DD723A29}"/>
              </a:ext>
            </a:extLst>
          </p:cNvPr>
          <p:cNvSpPr/>
          <p:nvPr/>
        </p:nvSpPr>
        <p:spPr>
          <a:xfrm>
            <a:off x="5785827" y="2186156"/>
            <a:ext cx="1408221" cy="1408221"/>
          </a:xfrm>
          <a:prstGeom prst="ellipse">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16" name="Oval 15">
            <a:extLst>
              <a:ext uri="{FF2B5EF4-FFF2-40B4-BE49-F238E27FC236}">
                <a16:creationId xmlns:a16="http://schemas.microsoft.com/office/drawing/2014/main" id="{C4F6A424-88CB-FC05-7518-B4975A501ED0}"/>
              </a:ext>
            </a:extLst>
          </p:cNvPr>
          <p:cNvSpPr/>
          <p:nvPr/>
        </p:nvSpPr>
        <p:spPr>
          <a:xfrm>
            <a:off x="734024" y="2205705"/>
            <a:ext cx="1226269" cy="1223295"/>
          </a:xfrm>
          <a:prstGeom prst="ellipse">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17" name="Title 1">
            <a:extLst>
              <a:ext uri="{FF2B5EF4-FFF2-40B4-BE49-F238E27FC236}">
                <a16:creationId xmlns:a16="http://schemas.microsoft.com/office/drawing/2014/main" id="{2F5DE071-7CBA-BB01-6710-C6F907AE60A2}"/>
              </a:ext>
            </a:extLst>
          </p:cNvPr>
          <p:cNvSpPr txBox="1">
            <a:spLocks/>
          </p:cNvSpPr>
          <p:nvPr/>
        </p:nvSpPr>
        <p:spPr>
          <a:xfrm>
            <a:off x="99093" y="157773"/>
            <a:ext cx="12191999" cy="437296"/>
          </a:xfrm>
          <a:prstGeom prst="rect">
            <a:avLst/>
          </a:prstGeom>
          <a:no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500" b="1" i="0" u="none" strike="noStrike" kern="1200" cap="none" spc="0" normalizeH="0" baseline="0" noProof="0" dirty="0">
                <a:ln>
                  <a:noFill/>
                </a:ln>
                <a:solidFill>
                  <a:schemeClr val="accent1"/>
                </a:solidFill>
                <a:effectLst/>
                <a:uLnTx/>
                <a:uFillTx/>
                <a:latin typeface="Arial" panose="020B0604020202020204"/>
                <a:ea typeface="+mj-ea"/>
                <a:cs typeface="Arial" panose="020B0604020202020204" pitchFamily="34" charset="0"/>
              </a:rPr>
              <a:t>STAY </a:t>
            </a:r>
            <a:r>
              <a:rPr kumimoji="0" lang="en-GB" sz="2500" b="1" i="0" u="none" strike="noStrike" kern="1200" cap="none" spc="0" normalizeH="0" baseline="0" noProof="0" dirty="0">
                <a:ln>
                  <a:noFill/>
                </a:ln>
                <a:effectLst/>
                <a:uLnTx/>
                <a:uFillTx/>
                <a:latin typeface="Arial" panose="020B0604020202020204"/>
                <a:ea typeface="+mj-ea"/>
                <a:cs typeface="Arial" panose="020B0604020202020204" pitchFamily="34" charset="0"/>
              </a:rPr>
              <a:t>IN TOUCH</a:t>
            </a:r>
            <a:endParaRPr kumimoji="0" lang="en-US" sz="2500" b="1" i="0" u="none" strike="noStrike" kern="1200" cap="none" spc="0" normalizeH="0" baseline="0" noProof="0" dirty="0">
              <a:ln>
                <a:noFill/>
              </a:ln>
              <a:effectLst/>
              <a:uLnTx/>
              <a:uFillTx/>
              <a:latin typeface="Arial" panose="020B0604020202020204"/>
              <a:ea typeface="+mj-ea"/>
              <a:cs typeface="+mj-cs"/>
            </a:endParaRPr>
          </a:p>
        </p:txBody>
      </p:sp>
      <p:sp>
        <p:nvSpPr>
          <p:cNvPr id="18" name="Rectangle 17">
            <a:extLst>
              <a:ext uri="{FF2B5EF4-FFF2-40B4-BE49-F238E27FC236}">
                <a16:creationId xmlns:a16="http://schemas.microsoft.com/office/drawing/2014/main" id="{2B900631-C163-4394-FC13-EFEAA20D8E2A}"/>
              </a:ext>
            </a:extLst>
          </p:cNvPr>
          <p:cNvSpPr/>
          <p:nvPr/>
        </p:nvSpPr>
        <p:spPr>
          <a:xfrm>
            <a:off x="335308" y="752475"/>
            <a:ext cx="10901037" cy="5272940"/>
          </a:xfrm>
          <a:prstGeom prst="rect">
            <a:avLst/>
          </a:prstGeom>
          <a:solidFill>
            <a:srgbClr val="E9EBAA"/>
          </a:solidFill>
          <a:ln w="28575"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19" name="TextBox 18">
            <a:extLst>
              <a:ext uri="{FF2B5EF4-FFF2-40B4-BE49-F238E27FC236}">
                <a16:creationId xmlns:a16="http://schemas.microsoft.com/office/drawing/2014/main" id="{6A1A73E5-03B7-2B8A-5948-8D362A448953}"/>
              </a:ext>
            </a:extLst>
          </p:cNvPr>
          <p:cNvSpPr txBox="1"/>
          <p:nvPr/>
        </p:nvSpPr>
        <p:spPr>
          <a:xfrm>
            <a:off x="5059017" y="3561987"/>
            <a:ext cx="2454966" cy="132343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a:ln>
                  <a:noFill/>
                </a:ln>
                <a:solidFill>
                  <a:srgbClr val="004CFF"/>
                </a:solidFill>
                <a:effectLst/>
                <a:uLnTx/>
                <a:uFillTx/>
                <a:cs typeface="Arial" panose="020B0604020202020204" pitchFamily="34" charset="0"/>
              </a:rPr>
              <a:t>Discover </a:t>
            </a:r>
            <a:br>
              <a:rPr kumimoji="0" lang="en-GB" sz="1600" b="0" i="0" u="none" strike="noStrike" kern="0" cap="none" spc="0" normalizeH="0" baseline="0" noProof="0">
                <a:ln>
                  <a:noFill/>
                </a:ln>
                <a:solidFill>
                  <a:srgbClr val="004CFF"/>
                </a:solidFill>
                <a:effectLst/>
                <a:uLnTx/>
                <a:uFillTx/>
                <a:cs typeface="Arial" panose="020B0604020202020204" pitchFamily="34" charset="0"/>
              </a:rPr>
            </a:br>
            <a:r>
              <a:rPr kumimoji="0" lang="en-GB" sz="1600" b="0" i="0" u="none" strike="noStrike" kern="0" cap="none" spc="0" normalizeH="0" baseline="0" noProof="0">
                <a:ln>
                  <a:noFill/>
                </a:ln>
                <a:solidFill>
                  <a:srgbClr val="004CFF"/>
                </a:solidFill>
                <a:effectLst/>
                <a:uLnTx/>
                <a:uFillTx/>
                <a:cs typeface="Arial" panose="020B0604020202020204" pitchFamily="34" charset="0"/>
              </a:rPr>
              <a:t>World Physiotherapy’s website: </a:t>
            </a:r>
            <a:r>
              <a:rPr kumimoji="0" lang="en-GB" sz="1600" b="0" i="0" u="none" strike="noStrike" kern="0" cap="none" spc="0" normalizeH="0" baseline="0" noProof="0">
                <a:ln>
                  <a:noFill/>
                </a:ln>
                <a:solidFill>
                  <a:srgbClr val="004CFF"/>
                </a:solidFill>
                <a:effectLst/>
                <a:uLnTx/>
                <a:uFillTx/>
                <a:cs typeface="Arial" panose="020B0604020202020204" pitchFamily="34" charset="0"/>
                <a:hlinkClick r:id="rId2"/>
              </a:rPr>
              <a:t>www.world.physio</a:t>
            </a:r>
            <a:endParaRPr kumimoji="0" lang="en-GB" sz="1600" b="0" i="0" u="none" strike="noStrike" kern="0" cap="none" spc="0" normalizeH="0" baseline="0" noProof="0">
              <a:ln>
                <a:noFill/>
              </a:ln>
              <a:solidFill>
                <a:srgbClr val="004CFF"/>
              </a:solidFill>
              <a:effectLst/>
              <a:uLnTx/>
              <a:uFillTx/>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rgbClr val="004CFF"/>
              </a:solidFill>
              <a:effectLst/>
              <a:uLnTx/>
              <a:uFillTx/>
            </a:endParaRPr>
          </a:p>
        </p:txBody>
      </p:sp>
      <p:pic>
        <p:nvPicPr>
          <p:cNvPr id="20" name="Picture 19">
            <a:extLst>
              <a:ext uri="{FF2B5EF4-FFF2-40B4-BE49-F238E27FC236}">
                <a16:creationId xmlns:a16="http://schemas.microsoft.com/office/drawing/2014/main" id="{01A6DD8A-6F4D-A515-DE37-7631F368BD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5925" y="2194500"/>
            <a:ext cx="1226269" cy="1223919"/>
          </a:xfrm>
          <a:prstGeom prst="rect">
            <a:avLst/>
          </a:prstGeom>
          <a:effectLst>
            <a:outerShdw blurRad="50800" dist="38100" dir="2700000" algn="tl" rotWithShape="0">
              <a:prstClr val="black">
                <a:alpha val="40000"/>
              </a:prstClr>
            </a:outerShdw>
          </a:effectLst>
        </p:spPr>
      </p:pic>
      <p:sp>
        <p:nvSpPr>
          <p:cNvPr id="21" name="TextBox 20">
            <a:extLst>
              <a:ext uri="{FF2B5EF4-FFF2-40B4-BE49-F238E27FC236}">
                <a16:creationId xmlns:a16="http://schemas.microsoft.com/office/drawing/2014/main" id="{C6931AEC-2AA3-06AE-5302-2099AAABA82E}"/>
              </a:ext>
            </a:extLst>
          </p:cNvPr>
          <p:cNvSpPr txBox="1"/>
          <p:nvPr/>
        </p:nvSpPr>
        <p:spPr>
          <a:xfrm>
            <a:off x="324582" y="3560944"/>
            <a:ext cx="2025170" cy="1077218"/>
          </a:xfrm>
          <a:prstGeom prst="rect">
            <a:avLst/>
          </a:prstGeom>
          <a:noFill/>
        </p:spPr>
        <p:txBody>
          <a:bodyPr wrap="square" rtlCol="0">
            <a:spAutoFit/>
          </a:bodyPr>
          <a:lstStyle/>
          <a:p>
            <a:pPr algn="ctr"/>
            <a:r>
              <a:rPr lang="en-GB" sz="1600">
                <a:solidFill>
                  <a:srgbClr val="004CFF"/>
                </a:solidFill>
                <a:cs typeface="Arial" panose="020B0604020202020204" pitchFamily="34" charset="0"/>
              </a:rPr>
              <a:t>Find out more about physiotherapy around the world:</a:t>
            </a:r>
          </a:p>
          <a:p>
            <a:pPr algn="ctr"/>
            <a:r>
              <a:rPr lang="en-GB" sz="1600">
                <a:solidFill>
                  <a:srgbClr val="004CFF"/>
                </a:solidFill>
                <a:cs typeface="Arial" panose="020B0604020202020204" pitchFamily="34" charset="0"/>
                <a:hlinkClick r:id="rId4"/>
              </a:rPr>
              <a:t>Global profiles</a:t>
            </a:r>
            <a:endParaRPr lang="en-GB" sz="1600">
              <a:solidFill>
                <a:srgbClr val="004CFF"/>
              </a:solidFill>
              <a:cs typeface="Arial" panose="020B0604020202020204" pitchFamily="34" charset="0"/>
            </a:endParaRPr>
          </a:p>
        </p:txBody>
      </p:sp>
      <p:sp>
        <p:nvSpPr>
          <p:cNvPr id="22" name="TextBox 21">
            <a:extLst>
              <a:ext uri="{FF2B5EF4-FFF2-40B4-BE49-F238E27FC236}">
                <a16:creationId xmlns:a16="http://schemas.microsoft.com/office/drawing/2014/main" id="{E8390563-E57B-34B7-C647-821718068CE2}"/>
              </a:ext>
            </a:extLst>
          </p:cNvPr>
          <p:cNvSpPr txBox="1"/>
          <p:nvPr/>
        </p:nvSpPr>
        <p:spPr>
          <a:xfrm>
            <a:off x="2583839" y="3560944"/>
            <a:ext cx="2348657" cy="132343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a:ln>
                  <a:noFill/>
                </a:ln>
                <a:solidFill>
                  <a:srgbClr val="004CFF"/>
                </a:solidFill>
                <a:effectLst/>
                <a:uLnTx/>
                <a:uFillTx/>
                <a:cs typeface="Arial" panose="020B0604020202020204" pitchFamily="34" charset="0"/>
              </a:rPr>
              <a:t> Follow </a:t>
            </a:r>
            <a:br>
              <a:rPr kumimoji="0" lang="en-GB" sz="1600" b="0" i="0" u="none" strike="noStrike" kern="0" cap="none" spc="0" normalizeH="0" baseline="0" noProof="0">
                <a:ln>
                  <a:noFill/>
                </a:ln>
                <a:solidFill>
                  <a:srgbClr val="004CFF"/>
                </a:solidFill>
                <a:effectLst/>
                <a:uLnTx/>
                <a:uFillTx/>
                <a:cs typeface="Arial" panose="020B0604020202020204" pitchFamily="34" charset="0"/>
              </a:rPr>
            </a:br>
            <a:r>
              <a:rPr kumimoji="0" lang="en-GB" sz="1600" b="0" i="0" u="none" strike="noStrike" kern="0" cap="none" spc="0" normalizeH="0" baseline="0" noProof="0">
                <a:ln>
                  <a:noFill/>
                </a:ln>
                <a:solidFill>
                  <a:srgbClr val="004CFF"/>
                </a:solidFill>
                <a:effectLst/>
                <a:uLnTx/>
                <a:uFillTx/>
                <a:cs typeface="Arial" panose="020B0604020202020204" pitchFamily="34" charset="0"/>
              </a:rPr>
              <a:t>World Physiotherapy on social media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a:ln>
                  <a:noFill/>
                </a:ln>
                <a:solidFill>
                  <a:srgbClr val="004CFF"/>
                </a:solidFill>
                <a:effectLst/>
                <a:uLnTx/>
                <a:uFillTx/>
                <a:cs typeface="Arial" panose="020B0604020202020204" pitchFamily="34" charset="0"/>
              </a:rPr>
              <a:t>@WorldPhysio1951</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rgbClr val="004CFF"/>
              </a:solidFill>
              <a:effectLst/>
              <a:uLnTx/>
              <a:uFillTx/>
            </a:endParaRPr>
          </a:p>
        </p:txBody>
      </p:sp>
      <p:sp>
        <p:nvSpPr>
          <p:cNvPr id="23" name="Oval 22">
            <a:extLst>
              <a:ext uri="{FF2B5EF4-FFF2-40B4-BE49-F238E27FC236}">
                <a16:creationId xmlns:a16="http://schemas.microsoft.com/office/drawing/2014/main" id="{F0170C08-4937-B755-744D-5F366AD2522E}"/>
              </a:ext>
            </a:extLst>
          </p:cNvPr>
          <p:cNvSpPr/>
          <p:nvPr/>
        </p:nvSpPr>
        <p:spPr>
          <a:xfrm>
            <a:off x="5666255" y="2133000"/>
            <a:ext cx="1260000" cy="1260000"/>
          </a:xfrm>
          <a:prstGeom prst="ellipse">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pic>
        <p:nvPicPr>
          <p:cNvPr id="24" name="Picture 23" descr="A picture containing window&#10;&#10;Description automatically generated">
            <a:extLst>
              <a:ext uri="{FF2B5EF4-FFF2-40B4-BE49-F238E27FC236}">
                <a16:creationId xmlns:a16="http://schemas.microsoft.com/office/drawing/2014/main" id="{F7110B48-1724-C26D-8C42-351911FE8A9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66255" y="2131232"/>
            <a:ext cx="1273959" cy="1261768"/>
          </a:xfrm>
          <a:prstGeom prst="rect">
            <a:avLst/>
          </a:prstGeom>
        </p:spPr>
      </p:pic>
      <p:sp>
        <p:nvSpPr>
          <p:cNvPr id="25" name="Oval 24">
            <a:extLst>
              <a:ext uri="{FF2B5EF4-FFF2-40B4-BE49-F238E27FC236}">
                <a16:creationId xmlns:a16="http://schemas.microsoft.com/office/drawing/2014/main" id="{04227467-531E-5819-7411-47ED267C3F42}"/>
              </a:ext>
            </a:extLst>
          </p:cNvPr>
          <p:cNvSpPr/>
          <p:nvPr/>
        </p:nvSpPr>
        <p:spPr>
          <a:xfrm>
            <a:off x="786913" y="2166732"/>
            <a:ext cx="1226268" cy="1226268"/>
          </a:xfrm>
          <a:prstGeom prst="ellipse">
            <a:avLst/>
          </a:prstGeom>
          <a:solidFill>
            <a:srgbClr val="FFFFFF"/>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pic>
        <p:nvPicPr>
          <p:cNvPr id="26" name="Picture 25" descr="A picture containing text&#10;&#10;Description automatically generated">
            <a:extLst>
              <a:ext uri="{FF2B5EF4-FFF2-40B4-BE49-F238E27FC236}">
                <a16:creationId xmlns:a16="http://schemas.microsoft.com/office/drawing/2014/main" id="{24398C55-798C-E41E-615A-CD74C547E2E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0817" y="2120768"/>
            <a:ext cx="1310532" cy="1334914"/>
          </a:xfrm>
          <a:prstGeom prst="rect">
            <a:avLst/>
          </a:prstGeom>
        </p:spPr>
      </p:pic>
      <p:sp>
        <p:nvSpPr>
          <p:cNvPr id="27" name="Rectangle 26">
            <a:extLst>
              <a:ext uri="{FF2B5EF4-FFF2-40B4-BE49-F238E27FC236}">
                <a16:creationId xmlns:a16="http://schemas.microsoft.com/office/drawing/2014/main" id="{09FBC3B4-9FD1-C2B1-7206-F29787DFE2CA}"/>
              </a:ext>
            </a:extLst>
          </p:cNvPr>
          <p:cNvSpPr/>
          <p:nvPr/>
        </p:nvSpPr>
        <p:spPr>
          <a:xfrm>
            <a:off x="7410812" y="1111231"/>
            <a:ext cx="4361559" cy="4555428"/>
          </a:xfrm>
          <a:prstGeom prst="rect">
            <a:avLst/>
          </a:prstGeom>
          <a:solidFill>
            <a:srgbClr val="D2D755"/>
          </a:solidFill>
          <a:ln w="12700" cap="flat" cmpd="sng" algn="ctr">
            <a:noFill/>
            <a:prstDash val="solid"/>
            <a:miter lim="800000"/>
          </a:ln>
          <a:effectLst>
            <a:outerShdw blurRad="50800" dist="38100" dir="2700000" algn="tl" rotWithShape="0">
              <a:prstClr val="black">
                <a:alpha val="40000"/>
              </a:prstClr>
            </a:outerShdw>
          </a:effectLst>
        </p:spPr>
        <p:txBody>
          <a:bodyPr lIns="91440" tIns="45720" rIns="91440" bIns="4572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300" b="1"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rPr>
              <a:t>DISCLAIMER</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endParaRPr>
          </a:p>
          <a:p>
            <a:pPr marL="180000" marR="0" lvl="0" indent="-1800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rPr>
              <a:t>The data in this report is based on responses to the annual membership census (AMC) sent to World Physiotherapy’s member organisations. </a:t>
            </a:r>
          </a:p>
          <a:p>
            <a:pPr marL="180000" marR="0" lvl="0" indent="-1800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endParaRPr>
          </a:p>
          <a:p>
            <a:pPr marL="179705" marR="0" lvl="0" indent="-179705"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a:rPr>
              <a:t>The AMC was sent to 125 member organisations, of which </a:t>
            </a:r>
            <a:r>
              <a:rPr lang="en-GB" sz="1300" kern="0" dirty="0">
                <a:solidFill>
                  <a:srgbClr val="004CFF"/>
                </a:solidFill>
                <a:latin typeface="Arial" panose="020B0604020202020204"/>
                <a:cs typeface="Arial"/>
              </a:rPr>
              <a:t>120</a:t>
            </a:r>
            <a:r>
              <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a:rPr>
              <a:t> responded, representing a </a:t>
            </a:r>
            <a:r>
              <a:rPr lang="en-GB" sz="1300" kern="0" dirty="0">
                <a:solidFill>
                  <a:srgbClr val="004CFF"/>
                </a:solidFill>
                <a:latin typeface="Arial" panose="020B0604020202020204"/>
                <a:cs typeface="Arial"/>
              </a:rPr>
              <a:t>96</a:t>
            </a:r>
            <a:r>
              <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a:rPr>
              <a:t>% response rate. In the Europe region 39 out of 42 member organisations submitted their AMC data, this represents </a:t>
            </a:r>
            <a:r>
              <a:rPr lang="en-GB" sz="1300" kern="0" dirty="0">
                <a:solidFill>
                  <a:srgbClr val="004CFF"/>
                </a:solidFill>
                <a:latin typeface="Arial" panose="020B0604020202020204"/>
                <a:cs typeface="Arial"/>
              </a:rPr>
              <a:t>a</a:t>
            </a:r>
            <a:r>
              <a:rPr kumimoji="0" lang="en-GB" sz="1300" b="0" i="0" u="none" strike="noStrike" kern="0" cap="none" spc="0" normalizeH="0" baseline="0" noProof="0">
                <a:ln>
                  <a:noFill/>
                </a:ln>
                <a:solidFill>
                  <a:srgbClr val="004CFF"/>
                </a:solidFill>
                <a:effectLst/>
                <a:uLnTx/>
                <a:uFillTx/>
                <a:latin typeface="Arial" panose="020B0604020202020204"/>
                <a:ea typeface="+mn-ea"/>
                <a:cs typeface="Arial"/>
              </a:rPr>
              <a:t> 93% </a:t>
            </a:r>
            <a:r>
              <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a:rPr>
              <a:t>engagement rate in the region. This is consistent with previous years’ response rates and demonstrates strong engagement between World Physiotherapy and its member organisations. The census date was 30 June 2024.</a:t>
            </a:r>
            <a:endParaRPr lang="en-GB" sz="1300" b="0" i="0" u="none" strike="noStrike" kern="0" cap="none" spc="0" normalizeH="0" baseline="0" noProof="0" dirty="0">
              <a:ln>
                <a:noFill/>
              </a:ln>
              <a:solidFill>
                <a:srgbClr val="004CFF"/>
              </a:solidFill>
              <a:effectLst/>
              <a:uLnTx/>
              <a:uFillTx/>
              <a:latin typeface="Arial" panose="020B0604020202020204"/>
              <a:cs typeface="Arial"/>
            </a:endParaRPr>
          </a:p>
          <a:p>
            <a:pPr marL="180000" marR="0" lvl="0" indent="-1800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endParaRPr>
          </a:p>
          <a:p>
            <a:pPr marL="180000" marR="0" lvl="0" indent="-1800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rPr>
              <a:t>Some data in this report has been collated from other sources available to World Physiotherapy. </a:t>
            </a:r>
            <a:endParaRPr kumimoji="0" lang="en-US" sz="1300" b="0"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endParaRPr>
          </a:p>
          <a:p>
            <a:pPr marL="180000" marR="0" lvl="0" indent="-1800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rPr>
              <a:t>If you have any questions or concerns, or want to make changes to the data for your country/territory, please contact </a:t>
            </a:r>
            <a:r>
              <a:rPr kumimoji="0" lang="en-GB" sz="1300" b="0" i="0" u="none" strike="noStrike" kern="0" cap="none" spc="0" normalizeH="0" baseline="0" noProof="0" dirty="0" err="1">
                <a:ln>
                  <a:noFill/>
                </a:ln>
                <a:solidFill>
                  <a:srgbClr val="004CFF"/>
                </a:solidFill>
                <a:effectLst/>
                <a:uLnTx/>
                <a:uFillTx/>
                <a:latin typeface="Arial" panose="020B0604020202020204"/>
                <a:ea typeface="+mn-ea"/>
                <a:cs typeface="Arial" panose="020B0604020202020204" pitchFamily="34" charset="0"/>
                <a:hlinkClick r:id="rId7"/>
              </a:rPr>
              <a:t>membershipcensus@world.physio</a:t>
            </a:r>
            <a:r>
              <a:rPr kumimoji="0" lang="en-GB" sz="1300" b="0" i="0" u="none" strike="noStrike" kern="0" cap="none" spc="0" normalizeH="0" baseline="0" noProof="0" dirty="0">
                <a:ln>
                  <a:noFill/>
                </a:ln>
                <a:solidFill>
                  <a:srgbClr val="004CFF"/>
                </a:solidFill>
                <a:effectLst/>
                <a:uLnTx/>
                <a:uFillTx/>
                <a:latin typeface="Arial" panose="020B0604020202020204"/>
                <a:ea typeface="+mn-ea"/>
                <a:cs typeface="Arial" panose="020B0604020202020204" pitchFamily="34" charset="0"/>
              </a:rPr>
              <a:t>. </a:t>
            </a:r>
            <a:endParaRPr kumimoji="0" lang="en-GB" sz="1800" b="0" i="0" u="none" strike="noStrike" kern="0" cap="none" spc="0" normalizeH="0" baseline="0" noProof="0" dirty="0">
              <a:ln>
                <a:noFill/>
              </a:ln>
              <a:solidFill>
                <a:srgbClr val="FFFFFF"/>
              </a:solidFill>
              <a:effectLst/>
              <a:uLnTx/>
              <a:uFillTx/>
              <a:latin typeface="Arial" panose="020B0604020202020204"/>
              <a:ea typeface="+mn-ea"/>
              <a:cs typeface="+mn-cs"/>
            </a:endParaRPr>
          </a:p>
        </p:txBody>
      </p:sp>
      <p:sp>
        <p:nvSpPr>
          <p:cNvPr id="2" name="TextBox 1">
            <a:extLst>
              <a:ext uri="{FF2B5EF4-FFF2-40B4-BE49-F238E27FC236}">
                <a16:creationId xmlns:a16="http://schemas.microsoft.com/office/drawing/2014/main" id="{3FA052B7-AC7A-5992-EB8E-4D60FDDAA9A9}"/>
              </a:ext>
            </a:extLst>
          </p:cNvPr>
          <p:cNvSpPr txBox="1"/>
          <p:nvPr/>
        </p:nvSpPr>
        <p:spPr>
          <a:xfrm>
            <a:off x="9302482" y="6334780"/>
            <a:ext cx="2605200" cy="523220"/>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dirty="0">
                <a:ln>
                  <a:noFill/>
                </a:ln>
                <a:solidFill>
                  <a:schemeClr val="bg1"/>
                </a:solidFill>
                <a:effectLst/>
                <a:uLnTx/>
                <a:uFillTx/>
                <a:cs typeface="Arial" panose="020B0604020202020204" pitchFamily="34" charset="0"/>
              </a:rPr>
              <a:t>© World Physiotherapy 2024</a:t>
            </a:r>
          </a:p>
          <a:p>
            <a:pPr marL="0" marR="0" lvl="0" indent="0" algn="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chemeClr val="bg1"/>
              </a:solidFill>
              <a:effectLst/>
              <a:uLnTx/>
              <a:uFillTx/>
            </a:endParaRPr>
          </a:p>
        </p:txBody>
      </p:sp>
    </p:spTree>
    <p:extLst>
      <p:ext uri="{BB962C8B-B14F-4D97-AF65-F5344CB8AC3E}">
        <p14:creationId xmlns:p14="http://schemas.microsoft.com/office/powerpoint/2010/main" val="1730832375"/>
      </p:ext>
    </p:extLst>
  </p:cSld>
  <p:clrMapOvr>
    <a:masterClrMapping/>
  </p:clrMapOvr>
</p:sld>
</file>

<file path=ppt/theme/theme1.xml><?xml version="1.0" encoding="utf-8"?>
<a:theme xmlns:a="http://schemas.openxmlformats.org/drawingml/2006/main" name="Office Theme">
  <a:themeElements>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7.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8.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Custom 1">
    <a:dk1>
      <a:srgbClr val="004CFF"/>
    </a:dk1>
    <a:lt1>
      <a:srgbClr val="FFFFFF"/>
    </a:lt1>
    <a:dk2>
      <a:srgbClr val="1C232C"/>
    </a:dk2>
    <a:lt2>
      <a:srgbClr val="41B6E6"/>
    </a:lt2>
    <a:accent1>
      <a:srgbClr val="004CFF"/>
    </a:accent1>
    <a:accent2>
      <a:srgbClr val="41B6E6"/>
    </a:accent2>
    <a:accent3>
      <a:srgbClr val="D2D755"/>
    </a:accent3>
    <a:accent4>
      <a:srgbClr val="00B2A9"/>
    </a:accent4>
    <a:accent5>
      <a:srgbClr val="A1AAAD"/>
    </a:accent5>
    <a:accent6>
      <a:srgbClr val="FFFFFF"/>
    </a:accent6>
    <a:hlink>
      <a:srgbClr val="004CFF"/>
    </a:hlink>
    <a:folHlink>
      <a:srgbClr val="004C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d1bc6ad8-b364-4994-9793-6cd02ab65c6b">
      <Terms xmlns="http://schemas.microsoft.com/office/infopath/2007/PartnerControls"/>
    </lcf76f155ced4ddcb4097134ff3c332f>
    <TaxCatchAll xmlns="464ad794-0178-4353-8f05-f0c5f7a9297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261D0E6A0D234FBD8EB26397A16D3D" ma:contentTypeVersion="21" ma:contentTypeDescription="Create a new document." ma:contentTypeScope="" ma:versionID="38da729f14e0cfcb3bdfc23aab43e64d">
  <xsd:schema xmlns:xsd="http://www.w3.org/2001/XMLSchema" xmlns:xs="http://www.w3.org/2001/XMLSchema" xmlns:p="http://schemas.microsoft.com/office/2006/metadata/properties" xmlns:ns1="http://schemas.microsoft.com/sharepoint/v3" xmlns:ns2="d1bc6ad8-b364-4994-9793-6cd02ab65c6b" xmlns:ns3="464ad794-0178-4353-8f05-f0c5f7a9297f" targetNamespace="http://schemas.microsoft.com/office/2006/metadata/properties" ma:root="true" ma:fieldsID="468f9048e49027441d975acc5d134d21" ns1:_="" ns2:_="" ns3:_="">
    <xsd:import namespace="http://schemas.microsoft.com/sharepoint/v3"/>
    <xsd:import namespace="d1bc6ad8-b364-4994-9793-6cd02ab65c6b"/>
    <xsd:import namespace="464ad794-0178-4353-8f05-f0c5f7a9297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1:_ip_UnifiedCompliancePolicyProperties" minOccurs="0"/>
                <xsd:element ref="ns1:_ip_UnifiedCompliancePolicyUIAc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bc6ad8-b364-4994-9793-6cd02ab65c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09c69e03-6b7e-4f40-bee0-8f3f36f3656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64ad794-0178-4353-8f05-f0c5f7a9297f"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62a0f2b7-f542-4232-9a7b-3d166ad68781}" ma:internalName="TaxCatchAll" ma:showField="CatchAllData" ma:web="464ad794-0178-4353-8f05-f0c5f7a9297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5183FC-62B7-4EBF-A43D-E03A5B3B7510}">
  <ds:schemaRefs>
    <ds:schemaRef ds:uri="464ad794-0178-4353-8f05-f0c5f7a9297f"/>
    <ds:schemaRef ds:uri="d1bc6ad8-b364-4994-9793-6cd02ab65c6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82E2FB6-F4A8-46D8-84EC-CFF37234DF01}">
  <ds:schemaRefs>
    <ds:schemaRef ds:uri="http://schemas.microsoft.com/sharepoint/v3/contenttype/forms"/>
  </ds:schemaRefs>
</ds:datastoreItem>
</file>

<file path=customXml/itemProps3.xml><?xml version="1.0" encoding="utf-8"?>
<ds:datastoreItem xmlns:ds="http://schemas.openxmlformats.org/officeDocument/2006/customXml" ds:itemID="{2B97FEE2-07A1-4E70-8B30-916E4D7A3715}">
  <ds:schemaRefs>
    <ds:schemaRef ds:uri="464ad794-0178-4353-8f05-f0c5f7a9297f"/>
    <ds:schemaRef ds:uri="d1bc6ad8-b364-4994-9793-6cd02ab65c6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3734</TotalTime>
  <Words>710</Words>
  <Application>Microsoft Office PowerPoint</Application>
  <PresentationFormat>Widescreen</PresentationFormat>
  <Paragraphs>229</Paragraphs>
  <Slides>8</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Mia Lockner</dc:creator>
  <cp:lastModifiedBy>Heidi Kosakowski</cp:lastModifiedBy>
  <cp:revision>10</cp:revision>
  <dcterms:created xsi:type="dcterms:W3CDTF">2020-11-18T09:20:44Z</dcterms:created>
  <dcterms:modified xsi:type="dcterms:W3CDTF">2025-03-25T11:25:32Z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0x010100BD261D0E6A0D234FBD8EB26397A16D3D</vt:lpwstr>
  </property>
  <property fmtid="{D5CDD505-2E9C-101B-9397-08002B2CF9AE}" pid="3" name="MediaServiceImageTags">
    <vt:lpwstr/>
  </property>
</Properties>
</file>